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4"/>
  </p:notesMasterIdLst>
  <p:sldIdLst>
    <p:sldId id="256" r:id="rId5"/>
    <p:sldId id="257" r:id="rId6"/>
    <p:sldId id="258" r:id="rId7"/>
    <p:sldId id="306" r:id="rId8"/>
    <p:sldId id="280" r:id="rId9"/>
    <p:sldId id="307" r:id="rId10"/>
    <p:sldId id="308" r:id="rId11"/>
    <p:sldId id="266" r:id="rId12"/>
    <p:sldId id="279" r:id="rId13"/>
    <p:sldId id="298" r:id="rId14"/>
    <p:sldId id="299" r:id="rId15"/>
    <p:sldId id="263" r:id="rId16"/>
    <p:sldId id="300" r:id="rId17"/>
    <p:sldId id="283" r:id="rId18"/>
    <p:sldId id="265" r:id="rId19"/>
    <p:sldId id="303" r:id="rId20"/>
    <p:sldId id="294" r:id="rId21"/>
    <p:sldId id="297" r:id="rId22"/>
    <p:sldId id="292" r:id="rId23"/>
    <p:sldId id="285" r:id="rId24"/>
    <p:sldId id="284" r:id="rId25"/>
    <p:sldId id="302" r:id="rId26"/>
    <p:sldId id="286" r:id="rId27"/>
    <p:sldId id="287" r:id="rId28"/>
    <p:sldId id="288" r:id="rId29"/>
    <p:sldId id="289" r:id="rId30"/>
    <p:sldId id="305" r:id="rId31"/>
    <p:sldId id="272" r:id="rId32"/>
    <p:sldId id="295" r:id="rId33"/>
  </p:sldIdLst>
  <p:sldSz cx="18288000" cy="10287000"/>
  <p:notesSz cx="6858000" cy="9144000"/>
  <p:embeddedFontLst>
    <p:embeddedFont>
      <p:font typeface="Calibri" panose="020F0502020204030204" pitchFamily="34" charset="0"/>
      <p:regular r:id="rId35"/>
      <p:bold r:id="rId36"/>
      <p:italic r:id="rId37"/>
      <p:boldItalic r:id="rId38"/>
    </p:embeddedFont>
    <p:embeddedFont>
      <p:font typeface="Montserrat" pitchFamily="2" charset="0"/>
      <p:regular r:id="rId39"/>
      <p:bold r:id="rId40"/>
      <p:italic r:id="rId41"/>
      <p:boldItalic r:id="rId42"/>
    </p:embeddedFont>
    <p:embeddedFont>
      <p:font typeface="Montserrat Black" pitchFamily="2" charset="0"/>
      <p:bold r:id="rId43"/>
      <p:italic r:id="rId44"/>
      <p:boldItalic r:id="rId45"/>
    </p:embeddedFont>
    <p:embeddedFont>
      <p:font typeface="Montserrat Classic Bold Italics" panose="020B0604020202020204" charset="0"/>
      <p:bold r:id="rId46"/>
      <p:italic r:id="rId47"/>
      <p:boldItalic r:id="rId48"/>
    </p:embeddedFont>
    <p:embeddedFont>
      <p:font typeface="Montserrat Extra-Bold" panose="020B0604020202020204" charset="0"/>
      <p:regular r:id="rId49"/>
      <p:bold r:id="rId50"/>
    </p:embeddedFont>
    <p:embeddedFont>
      <p:font typeface="Montserrat Semi-Bold" panose="020B0604020202020204" charset="0"/>
      <p:regular r:id="rId51"/>
      <p:bold r:id="rId52"/>
      <p:italic r:id="rId53"/>
      <p:boldItalic r:id="rId54"/>
    </p:embeddedFont>
    <p:embeddedFont>
      <p:font typeface="Montserrat Semi-Bold Bold" panose="020B0604020202020204" charset="0"/>
      <p:regular r:id="rId55"/>
      <p:bold r:id="rId56"/>
      <p:italic r:id="rId57"/>
      <p:boldItalic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kPMmN7tUS/oq6lggZxGV9g==" hashData="E9PdCzv6WJ4QWd2yLwozIDgM7jF7JkO747FhSjdD1qPUtqM4dDHm3oXqJAl/aEFUNMXfteFYqS1w8h/CeJlx2g=="/>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3660AA"/>
    <a:srgbClr val="88CEC6"/>
    <a:srgbClr val="006666"/>
    <a:srgbClr val="55B8AD"/>
    <a:srgbClr val="0066CC"/>
    <a:srgbClr val="333399"/>
    <a:srgbClr val="3333CC"/>
    <a:srgbClr val="595959"/>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9E55C1-BE0B-484E-8D2A-09790BB6557C}" v="14" dt="2023-06-08T10:24:43.6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94629" autoAdjust="0"/>
  </p:normalViewPr>
  <p:slideViewPr>
    <p:cSldViewPr>
      <p:cViewPr varScale="1">
        <p:scale>
          <a:sx n="52" d="100"/>
          <a:sy n="52" d="100"/>
        </p:scale>
        <p:origin x="850"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5.fntdata"/><Relationship Id="rId21" Type="http://schemas.openxmlformats.org/officeDocument/2006/relationships/slide" Target="slides/slide17.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font" Target="fonts/font21.fntdata"/><Relationship Id="rId63"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font" Target="fonts/font24.fntdata"/><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font" Target="fonts/font22.fntdata"/><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font" Target="fonts/font17.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font" Target="fonts/font7.fntdata"/><Relationship Id="rId54" Type="http://schemas.openxmlformats.org/officeDocument/2006/relationships/font" Target="fonts/font20.fntdata"/><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font" Target="fonts/font23.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0.fntdata"/><Relationship Id="rId52" Type="http://schemas.openxmlformats.org/officeDocument/2006/relationships/font" Target="fonts/font18.fntdata"/><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ca Morgan" userId="39ed17eb-1fe1-4e30-9f9d-69b034d5bc77" providerId="ADAL" clId="{CE9E55C1-BE0B-484E-8D2A-09790BB6557C}"/>
    <pc:docChg chg="delSld modSld">
      <pc:chgData name="Erica Morgan" userId="39ed17eb-1fe1-4e30-9f9d-69b034d5bc77" providerId="ADAL" clId="{CE9E55C1-BE0B-484E-8D2A-09790BB6557C}" dt="2023-06-08T10:25:28.771" v="34" actId="1076"/>
      <pc:docMkLst>
        <pc:docMk/>
      </pc:docMkLst>
      <pc:sldChg chg="addSp modSp mod">
        <pc:chgData name="Erica Morgan" userId="39ed17eb-1fe1-4e30-9f9d-69b034d5bc77" providerId="ADAL" clId="{CE9E55C1-BE0B-484E-8D2A-09790BB6557C}" dt="2023-06-08T09:35:23.249" v="18" actId="14100"/>
        <pc:sldMkLst>
          <pc:docMk/>
          <pc:sldMk cId="0" sldId="257"/>
        </pc:sldMkLst>
        <pc:spChg chg="add mod">
          <ac:chgData name="Erica Morgan" userId="39ed17eb-1fe1-4e30-9f9d-69b034d5bc77" providerId="ADAL" clId="{CE9E55C1-BE0B-484E-8D2A-09790BB6557C}" dt="2023-06-08T09:35:23.249" v="18" actId="14100"/>
          <ac:spMkLst>
            <pc:docMk/>
            <pc:sldMk cId="0" sldId="257"/>
            <ac:spMk id="2" creationId="{EDF64140-89CD-4B70-C803-786EAB932FD2}"/>
          </ac:spMkLst>
        </pc:spChg>
      </pc:sldChg>
      <pc:sldChg chg="modSp">
        <pc:chgData name="Erica Morgan" userId="39ed17eb-1fe1-4e30-9f9d-69b034d5bc77" providerId="ADAL" clId="{CE9E55C1-BE0B-484E-8D2A-09790BB6557C}" dt="2023-06-08T09:36:58.569" v="25" actId="20577"/>
        <pc:sldMkLst>
          <pc:docMk/>
          <pc:sldMk cId="0" sldId="258"/>
        </pc:sldMkLst>
        <pc:spChg chg="mod">
          <ac:chgData name="Erica Morgan" userId="39ed17eb-1fe1-4e30-9f9d-69b034d5bc77" providerId="ADAL" clId="{CE9E55C1-BE0B-484E-8D2A-09790BB6557C}" dt="2023-06-08T09:36:58.569" v="25" actId="20577"/>
          <ac:spMkLst>
            <pc:docMk/>
            <pc:sldMk cId="0" sldId="258"/>
            <ac:spMk id="9" creationId="{2EBD7C0F-ED9F-3ECE-2FB0-59DC0B6DBC51}"/>
          </ac:spMkLst>
        </pc:spChg>
      </pc:sldChg>
      <pc:sldChg chg="addSp modSp del mod">
        <pc:chgData name="Erica Morgan" userId="39ed17eb-1fe1-4e30-9f9d-69b034d5bc77" providerId="ADAL" clId="{CE9E55C1-BE0B-484E-8D2A-09790BB6557C}" dt="2023-06-07T14:06:15.620" v="3" actId="47"/>
        <pc:sldMkLst>
          <pc:docMk/>
          <pc:sldMk cId="0" sldId="261"/>
        </pc:sldMkLst>
        <pc:spChg chg="mod">
          <ac:chgData name="Erica Morgan" userId="39ed17eb-1fe1-4e30-9f9d-69b034d5bc77" providerId="ADAL" clId="{CE9E55C1-BE0B-484E-8D2A-09790BB6557C}" dt="2023-06-07T14:05:34.829" v="2" actId="14100"/>
          <ac:spMkLst>
            <pc:docMk/>
            <pc:sldMk cId="0" sldId="261"/>
            <ac:spMk id="12" creationId="{0CFC3A1F-DF9C-9154-3E99-0CAF871CE858}"/>
          </ac:spMkLst>
        </pc:spChg>
        <pc:grpChg chg="add mod">
          <ac:chgData name="Erica Morgan" userId="39ed17eb-1fe1-4e30-9f9d-69b034d5bc77" providerId="ADAL" clId="{CE9E55C1-BE0B-484E-8D2A-09790BB6557C}" dt="2023-06-07T14:05:31.655" v="1"/>
          <ac:grpSpMkLst>
            <pc:docMk/>
            <pc:sldMk cId="0" sldId="261"/>
            <ac:grpSpMk id="10" creationId="{F38AD3E7-F9EF-1386-A5B0-FCA6E688AC92}"/>
          </ac:grpSpMkLst>
        </pc:grpChg>
        <pc:picChg chg="mod">
          <ac:chgData name="Erica Morgan" userId="39ed17eb-1fe1-4e30-9f9d-69b034d5bc77" providerId="ADAL" clId="{CE9E55C1-BE0B-484E-8D2A-09790BB6557C}" dt="2023-06-07T14:05:20.881" v="0" actId="1076"/>
          <ac:picMkLst>
            <pc:docMk/>
            <pc:sldMk cId="0" sldId="261"/>
            <ac:picMk id="17" creationId="{04EFC987-D41E-B578-045A-6CC0E22A5FB3}"/>
          </ac:picMkLst>
        </pc:picChg>
      </pc:sldChg>
      <pc:sldChg chg="del">
        <pc:chgData name="Erica Morgan" userId="39ed17eb-1fe1-4e30-9f9d-69b034d5bc77" providerId="ADAL" clId="{CE9E55C1-BE0B-484E-8D2A-09790BB6557C}" dt="2023-06-07T14:07:07.925" v="5" actId="47"/>
        <pc:sldMkLst>
          <pc:docMk/>
          <pc:sldMk cId="2975353573" sldId="281"/>
        </pc:sldMkLst>
      </pc:sldChg>
      <pc:sldChg chg="modSp mod">
        <pc:chgData name="Erica Morgan" userId="39ed17eb-1fe1-4e30-9f9d-69b034d5bc77" providerId="ADAL" clId="{CE9E55C1-BE0B-484E-8D2A-09790BB6557C}" dt="2023-06-08T09:34:58.964" v="15" actId="1076"/>
        <pc:sldMkLst>
          <pc:docMk/>
          <pc:sldMk cId="2836641577" sldId="295"/>
        </pc:sldMkLst>
        <pc:spChg chg="mod">
          <ac:chgData name="Erica Morgan" userId="39ed17eb-1fe1-4e30-9f9d-69b034d5bc77" providerId="ADAL" clId="{CE9E55C1-BE0B-484E-8D2A-09790BB6557C}" dt="2023-06-08T09:34:58.964" v="15" actId="1076"/>
          <ac:spMkLst>
            <pc:docMk/>
            <pc:sldMk cId="2836641577" sldId="295"/>
            <ac:spMk id="14" creationId="{3DDE407D-AC82-2E98-B239-E80A1F803901}"/>
          </ac:spMkLst>
        </pc:spChg>
      </pc:sldChg>
      <pc:sldChg chg="del">
        <pc:chgData name="Erica Morgan" userId="39ed17eb-1fe1-4e30-9f9d-69b034d5bc77" providerId="ADAL" clId="{CE9E55C1-BE0B-484E-8D2A-09790BB6557C}" dt="2023-06-07T14:06:40.645" v="4" actId="2696"/>
        <pc:sldMkLst>
          <pc:docMk/>
          <pc:sldMk cId="2757684897" sldId="296"/>
        </pc:sldMkLst>
      </pc:sldChg>
      <pc:sldChg chg="addSp modSp mod">
        <pc:chgData name="Erica Morgan" userId="39ed17eb-1fe1-4e30-9f9d-69b034d5bc77" providerId="ADAL" clId="{CE9E55C1-BE0B-484E-8D2A-09790BB6557C}" dt="2023-06-08T10:25:28.771" v="34" actId="1076"/>
        <pc:sldMkLst>
          <pc:docMk/>
          <pc:sldMk cId="0" sldId="306"/>
        </pc:sldMkLst>
        <pc:spChg chg="mod">
          <ac:chgData name="Erica Morgan" userId="39ed17eb-1fe1-4e30-9f9d-69b034d5bc77" providerId="ADAL" clId="{CE9E55C1-BE0B-484E-8D2A-09790BB6557C}" dt="2023-06-08T10:24:11.777" v="26" actId="207"/>
          <ac:spMkLst>
            <pc:docMk/>
            <pc:sldMk cId="0" sldId="306"/>
            <ac:spMk id="12" creationId="{107FDC14-E80E-CB1A-E808-378458B3D34C}"/>
          </ac:spMkLst>
        </pc:spChg>
        <pc:spChg chg="add mod">
          <ac:chgData name="Erica Morgan" userId="39ed17eb-1fe1-4e30-9f9d-69b034d5bc77" providerId="ADAL" clId="{CE9E55C1-BE0B-484E-8D2A-09790BB6557C}" dt="2023-06-08T10:25:28.771" v="34" actId="1076"/>
          <ac:spMkLst>
            <pc:docMk/>
            <pc:sldMk cId="0" sldId="306"/>
            <ac:spMk id="13" creationId="{B486FBEF-A4A2-B470-48C6-B6F1F718695A}"/>
          </ac:spMkLst>
        </pc:spChg>
      </pc:sldChg>
      <pc:sldChg chg="modSp mod">
        <pc:chgData name="Erica Morgan" userId="39ed17eb-1fe1-4e30-9f9d-69b034d5bc77" providerId="ADAL" clId="{CE9E55C1-BE0B-484E-8D2A-09790BB6557C}" dt="2023-06-07T14:09:07.229" v="6" actId="14100"/>
        <pc:sldMkLst>
          <pc:docMk/>
          <pc:sldMk cId="3928896124" sldId="308"/>
        </pc:sldMkLst>
        <pc:grpChg chg="mod">
          <ac:chgData name="Erica Morgan" userId="39ed17eb-1fe1-4e30-9f9d-69b034d5bc77" providerId="ADAL" clId="{CE9E55C1-BE0B-484E-8D2A-09790BB6557C}" dt="2023-06-07T14:09:07.229" v="6" actId="14100"/>
          <ac:grpSpMkLst>
            <pc:docMk/>
            <pc:sldMk cId="3928896124" sldId="308"/>
            <ac:grpSpMk id="7" creationId="{A54D40F8-0098-9C28-DFBA-C2BEAF19937C}"/>
          </ac:grpSpMkLst>
        </pc:gr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207127-7964-4D3A-83D8-62309D0AB206}" type="datetimeFigureOut">
              <a:rPr lang="en-GB" smtClean="0"/>
              <a:t>08/06/2023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AC36B7-325C-4173-AEA5-C43F54510295}" type="slidenum">
              <a:rPr lang="en-GB" smtClean="0"/>
              <a:t>‹#›</a:t>
            </a:fld>
            <a:endParaRPr lang="en-GB"/>
          </a:p>
        </p:txBody>
      </p:sp>
    </p:spTree>
    <p:extLst>
      <p:ext uri="{BB962C8B-B14F-4D97-AF65-F5344CB8AC3E}">
        <p14:creationId xmlns:p14="http://schemas.microsoft.com/office/powerpoint/2010/main" val="2901126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AC36B7-325C-4173-AEA5-C43F54510295}" type="slidenum">
              <a:rPr lang="en-GB" smtClean="0"/>
              <a:t>1</a:t>
            </a:fld>
            <a:endParaRPr lang="en-GB"/>
          </a:p>
        </p:txBody>
      </p:sp>
    </p:spTree>
    <p:extLst>
      <p:ext uri="{BB962C8B-B14F-4D97-AF65-F5344CB8AC3E}">
        <p14:creationId xmlns:p14="http://schemas.microsoft.com/office/powerpoint/2010/main" val="922852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sz="1800" b="0" i="0" u="none" strike="noStrike" baseline="0" dirty="0">
              <a:solidFill>
                <a:srgbClr val="000000"/>
              </a:solidFill>
              <a:latin typeface="Brandon Grotesque Medium"/>
            </a:endParaRPr>
          </a:p>
        </p:txBody>
      </p:sp>
      <p:sp>
        <p:nvSpPr>
          <p:cNvPr id="4" name="Slide Number Placeholder 3"/>
          <p:cNvSpPr>
            <a:spLocks noGrp="1"/>
          </p:cNvSpPr>
          <p:nvPr>
            <p:ph type="sldNum" sz="quarter" idx="5"/>
          </p:nvPr>
        </p:nvSpPr>
        <p:spPr/>
        <p:txBody>
          <a:bodyPr/>
          <a:lstStyle/>
          <a:p>
            <a:fld id="{53AC36B7-325C-4173-AEA5-C43F54510295}" type="slidenum">
              <a:rPr lang="en-GB" smtClean="0"/>
              <a:t>9</a:t>
            </a:fld>
            <a:endParaRPr lang="en-GB"/>
          </a:p>
        </p:txBody>
      </p:sp>
    </p:spTree>
    <p:extLst>
      <p:ext uri="{BB962C8B-B14F-4D97-AF65-F5344CB8AC3E}">
        <p14:creationId xmlns:p14="http://schemas.microsoft.com/office/powerpoint/2010/main" val="1049270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AC36B7-325C-4173-AEA5-C43F54510295}" type="slidenum">
              <a:rPr lang="en-GB" smtClean="0"/>
              <a:t>10</a:t>
            </a:fld>
            <a:endParaRPr lang="en-GB"/>
          </a:p>
        </p:txBody>
      </p:sp>
    </p:spTree>
    <p:extLst>
      <p:ext uri="{BB962C8B-B14F-4D97-AF65-F5344CB8AC3E}">
        <p14:creationId xmlns:p14="http://schemas.microsoft.com/office/powerpoint/2010/main" val="3389531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AC36B7-325C-4173-AEA5-C43F54510295}" type="slidenum">
              <a:rPr lang="en-GB" smtClean="0"/>
              <a:t>11</a:t>
            </a:fld>
            <a:endParaRPr lang="en-GB"/>
          </a:p>
        </p:txBody>
      </p:sp>
    </p:spTree>
    <p:extLst>
      <p:ext uri="{BB962C8B-B14F-4D97-AF65-F5344CB8AC3E}">
        <p14:creationId xmlns:p14="http://schemas.microsoft.com/office/powerpoint/2010/main" val="4196037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AC36B7-325C-4173-AEA5-C43F54510295}" type="slidenum">
              <a:rPr lang="en-GB" smtClean="0"/>
              <a:t>19</a:t>
            </a:fld>
            <a:endParaRPr lang="en-GB"/>
          </a:p>
        </p:txBody>
      </p:sp>
    </p:spTree>
    <p:extLst>
      <p:ext uri="{BB962C8B-B14F-4D97-AF65-F5344CB8AC3E}">
        <p14:creationId xmlns:p14="http://schemas.microsoft.com/office/powerpoint/2010/main" val="142501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AC36B7-325C-4173-AEA5-C43F54510295}" type="slidenum">
              <a:rPr lang="en-GB" smtClean="0"/>
              <a:t>23</a:t>
            </a:fld>
            <a:endParaRPr lang="en-GB"/>
          </a:p>
        </p:txBody>
      </p:sp>
    </p:spTree>
    <p:extLst>
      <p:ext uri="{BB962C8B-B14F-4D97-AF65-F5344CB8AC3E}">
        <p14:creationId xmlns:p14="http://schemas.microsoft.com/office/powerpoint/2010/main" val="924714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3" Type="http://schemas.openxmlformats.org/officeDocument/2006/relationships/image" Target="../media/image1.jpg"/><Relationship Id="rId7" Type="http://schemas.openxmlformats.org/officeDocument/2006/relationships/image" Target="../media/image5.sv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svg"/><Relationship Id="rId15" Type="http://schemas.openxmlformats.org/officeDocument/2006/relationships/hyperlink" Target="https://futurumcareers.com" TargetMode="External"/><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hyperlink" Target="https://www.careergirls.org/careers/ob-gyn/"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medschoolinsiders.com/medical-student/so-you-want-to-be-an-ob-gyn/" TargetMode="External"/><Relationship Id="rId2" Type="http://schemas.openxmlformats.org/officeDocument/2006/relationships/hyperlink" Target="https://www.indeed.com/career-advice/finding-a-job/how-to-become-obgyn"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16.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23.sv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issuu.com/dukeobgyn/docs/digital_020623__duke_obgyn_magazine_winter_2023?fr=sNzg4MTQ3MDc3NTg"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16.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23.svg"/></Relationships>
</file>

<file path=ppt/slides/_rels/slide28.xml.rels><?xml version="1.0" encoding="UTF-8" standalone="yes"?>
<Relationships xmlns="http://schemas.openxmlformats.org/package/2006/relationships"><Relationship Id="rId3" Type="http://schemas.openxmlformats.org/officeDocument/2006/relationships/hyperlink" Target="http://www.futurumcareers.com/Cindy-Amundsen-Activity-Sheet.pdf" TargetMode="External"/><Relationship Id="rId2" Type="http://schemas.openxmlformats.org/officeDocument/2006/relationships/hyperlink" Target="http://www.futurumcareers.com/what-causes-problems-with-the-lower-urinary-tract" TargetMode="Externa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jp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hyperlink" Target="https://medschool.duke.edu/profile/cindy-louise-amundsen" TargetMode="External"/><Relationship Id="rId5" Type="http://schemas.openxmlformats.org/officeDocument/2006/relationships/hyperlink" Target="https://obgyn.duke.edu/" TargetMode="External"/><Relationship Id="rId4" Type="http://schemas.openxmlformats.org/officeDocument/2006/relationships/image" Target="../media/image16.svg"/></Relationships>
</file>

<file path=ppt/slides/_rels/slide4.xml.rels><?xml version="1.0" encoding="UTF-8" standalone="yes"?>
<Relationships xmlns="http://schemas.openxmlformats.org/package/2006/relationships"><Relationship Id="rId3" Type="http://schemas.openxmlformats.org/officeDocument/2006/relationships/hyperlink" Target="https://www.shutterstock.com/g/ploypilin" TargetMode="External"/><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hyperlink" Target="https://nih-lurn.or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www.futurumcareers.com/what-causes-problems-with-the-lower-urinary-tract"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23.sv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art&#10;&#10;Description automatically generated">
            <a:extLst>
              <a:ext uri="{FF2B5EF4-FFF2-40B4-BE49-F238E27FC236}">
                <a16:creationId xmlns:a16="http://schemas.microsoft.com/office/drawing/2014/main" id="{F2A9B958-2D31-9085-FBCF-C70C8566B75C}"/>
              </a:ext>
            </a:extLst>
          </p:cNvPr>
          <p:cNvPicPr>
            <a:picLocks noChangeAspect="1"/>
          </p:cNvPicPr>
          <p:nvPr/>
        </p:nvPicPr>
        <p:blipFill rotWithShape="1">
          <a:blip r:embed="rId3">
            <a:extLst>
              <a:ext uri="{28A0092B-C50C-407E-A947-70E740481C1C}">
                <a14:useLocalDpi xmlns:a14="http://schemas.microsoft.com/office/drawing/2010/main" val="0"/>
              </a:ext>
            </a:extLst>
          </a:blip>
          <a:srcRect r="29631"/>
          <a:stretch/>
        </p:blipFill>
        <p:spPr>
          <a:xfrm>
            <a:off x="5352803" y="-35158"/>
            <a:ext cx="12857696" cy="10287000"/>
          </a:xfrm>
          <a:prstGeom prst="rect">
            <a:avLst/>
          </a:prstGeom>
        </p:spPr>
      </p:pic>
      <p:grpSp>
        <p:nvGrpSpPr>
          <p:cNvPr id="4" name="Group 4"/>
          <p:cNvGrpSpPr/>
          <p:nvPr/>
        </p:nvGrpSpPr>
        <p:grpSpPr>
          <a:xfrm rot="5400000">
            <a:off x="1270009" y="-241309"/>
            <a:ext cx="9258300" cy="11798318"/>
            <a:chOff x="0" y="0"/>
            <a:chExt cx="3130550" cy="3989417"/>
          </a:xfrm>
          <a:solidFill>
            <a:srgbClr val="55B8AD"/>
          </a:solidFill>
        </p:grpSpPr>
        <p:sp>
          <p:nvSpPr>
            <p:cNvPr id="5" name="Freeform 5"/>
            <p:cNvSpPr/>
            <p:nvPr/>
          </p:nvSpPr>
          <p:spPr>
            <a:xfrm>
              <a:off x="0" y="0"/>
              <a:ext cx="3130550" cy="3989417"/>
            </a:xfrm>
            <a:custGeom>
              <a:avLst/>
              <a:gdLst/>
              <a:ahLst/>
              <a:cxnLst/>
              <a:rect l="l" t="t" r="r" b="b"/>
              <a:pathLst>
                <a:path w="3130550" h="3989417">
                  <a:moveTo>
                    <a:pt x="0" y="1123950"/>
                  </a:moveTo>
                  <a:lnTo>
                    <a:pt x="0" y="3989417"/>
                  </a:lnTo>
                  <a:lnTo>
                    <a:pt x="3130550" y="3989417"/>
                  </a:lnTo>
                  <a:lnTo>
                    <a:pt x="3130550" y="0"/>
                  </a:lnTo>
                  <a:close/>
                </a:path>
              </a:pathLst>
            </a:custGeom>
            <a:grpFill/>
          </p:spPr>
        </p:sp>
      </p:grpSp>
      <p:grpSp>
        <p:nvGrpSpPr>
          <p:cNvPr id="6" name="Group 6"/>
          <p:cNvGrpSpPr/>
          <p:nvPr/>
        </p:nvGrpSpPr>
        <p:grpSpPr>
          <a:xfrm rot="5400000">
            <a:off x="608125" y="-643283"/>
            <a:ext cx="10322159" cy="11538409"/>
            <a:chOff x="0" y="0"/>
            <a:chExt cx="3130550" cy="3511380"/>
          </a:xfrm>
          <a:solidFill>
            <a:srgbClr val="0066CC"/>
          </a:solidFill>
        </p:grpSpPr>
        <p:sp>
          <p:nvSpPr>
            <p:cNvPr id="7" name="Freeform 7"/>
            <p:cNvSpPr/>
            <p:nvPr/>
          </p:nvSpPr>
          <p:spPr>
            <a:xfrm>
              <a:off x="0" y="0"/>
              <a:ext cx="3130550" cy="3511380"/>
            </a:xfrm>
            <a:custGeom>
              <a:avLst/>
              <a:gdLst/>
              <a:ahLst/>
              <a:cxnLst/>
              <a:rect l="l" t="t" r="r" b="b"/>
              <a:pathLst>
                <a:path w="3130550" h="3511380">
                  <a:moveTo>
                    <a:pt x="0" y="1123950"/>
                  </a:moveTo>
                  <a:lnTo>
                    <a:pt x="0" y="3511380"/>
                  </a:lnTo>
                  <a:lnTo>
                    <a:pt x="3130550" y="3511380"/>
                  </a:lnTo>
                  <a:lnTo>
                    <a:pt x="3130550" y="0"/>
                  </a:lnTo>
                  <a:close/>
                </a:path>
              </a:pathLst>
            </a:custGeom>
            <a:solidFill>
              <a:srgbClr val="3660AA"/>
            </a:solidFill>
          </p:spPr>
        </p:sp>
      </p:grpSp>
      <p:pic>
        <p:nvPicPr>
          <p:cNvPr id="8" name="Picture 8"/>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a:off x="1837395" y="9303445"/>
            <a:ext cx="418659" cy="418659"/>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p:blipFill>
        <p:spPr>
          <a:xfrm>
            <a:off x="734712" y="9303445"/>
            <a:ext cx="418659" cy="418659"/>
          </a:xfrm>
          <a:prstGeom prst="rect">
            <a:avLst/>
          </a:prstGeom>
        </p:spPr>
      </p:pic>
      <p:pic>
        <p:nvPicPr>
          <p:cNvPr id="10" name="Picture 10"/>
          <p:cNvPicPr>
            <a:picLocks noChangeAspect="1"/>
          </p:cNvPicPr>
          <p:nvPr/>
        </p:nvPicPr>
        <p:blipFill>
          <a:blip r:embed="rId8" cstate="hqprint">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a:fillRect/>
          </a:stretch>
        </p:blipFill>
        <p:spPr>
          <a:xfrm>
            <a:off x="1285386" y="9303445"/>
            <a:ext cx="418659" cy="418659"/>
          </a:xfrm>
          <a:prstGeom prst="rect">
            <a:avLst/>
          </a:prstGeom>
        </p:spPr>
      </p:pic>
      <p:pic>
        <p:nvPicPr>
          <p:cNvPr id="11" name="Picture 11"/>
          <p:cNvPicPr>
            <a:picLocks noChangeAspect="1"/>
          </p:cNvPicPr>
          <p:nvPr/>
        </p:nvPicPr>
        <p:blipFill>
          <a:blip r:embed="rId10" cstate="hqprint">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a:fillRect/>
          </a:stretch>
        </p:blipFill>
        <p:spPr>
          <a:xfrm>
            <a:off x="2389404" y="9303445"/>
            <a:ext cx="418659" cy="418659"/>
          </a:xfrm>
          <a:prstGeom prst="rect">
            <a:avLst/>
          </a:prstGeom>
        </p:spPr>
      </p:pic>
      <p:pic>
        <p:nvPicPr>
          <p:cNvPr id="12" name="Picture 12"/>
          <p:cNvPicPr>
            <a:picLocks noChangeAspect="1"/>
          </p:cNvPicPr>
          <p:nvPr/>
        </p:nvPicPr>
        <p:blipFill>
          <a:blip r:embed="rId12" cstate="hqprint">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a:fillRect/>
          </a:stretch>
        </p:blipFill>
        <p:spPr>
          <a:xfrm>
            <a:off x="2779488" y="8146004"/>
            <a:ext cx="250816" cy="250816"/>
          </a:xfrm>
          <a:prstGeom prst="rect">
            <a:avLst/>
          </a:prstGeom>
        </p:spPr>
      </p:pic>
      <p:pic>
        <p:nvPicPr>
          <p:cNvPr id="13" name="Picture 13"/>
          <p:cNvPicPr>
            <a:picLocks noChangeAspect="1"/>
          </p:cNvPicPr>
          <p:nvPr/>
        </p:nvPicPr>
        <p:blipFill>
          <a:blip r:embed="rId14"/>
          <a:srcRect/>
          <a:stretch>
            <a:fillRect/>
          </a:stretch>
        </p:blipFill>
        <p:spPr>
          <a:xfrm>
            <a:off x="829843" y="700551"/>
            <a:ext cx="3899290" cy="1174661"/>
          </a:xfrm>
          <a:prstGeom prst="rect">
            <a:avLst/>
          </a:prstGeom>
        </p:spPr>
      </p:pic>
      <p:sp>
        <p:nvSpPr>
          <p:cNvPr id="14" name="TextBox 14"/>
          <p:cNvSpPr txBox="1"/>
          <p:nvPr/>
        </p:nvSpPr>
        <p:spPr>
          <a:xfrm>
            <a:off x="3182568" y="9365883"/>
            <a:ext cx="4589207" cy="345479"/>
          </a:xfrm>
          <a:prstGeom prst="rect">
            <a:avLst/>
          </a:prstGeom>
        </p:spPr>
        <p:txBody>
          <a:bodyPr wrap="square" lIns="0" tIns="0" rIns="0" bIns="0" rtlCol="0" anchor="t">
            <a:spAutoFit/>
          </a:bodyPr>
          <a:lstStyle/>
          <a:p>
            <a:pPr algn="ctr">
              <a:lnSpc>
                <a:spcPts val="2940"/>
              </a:lnSpc>
            </a:pPr>
            <a:r>
              <a:rPr lang="en-US" sz="2100" dirty="0">
                <a:solidFill>
                  <a:schemeClr val="bg1"/>
                </a:solidFill>
                <a:latin typeface="Montserrat Semi-Bold"/>
                <a:hlinkClick r:id="rId15" tooltip="https://futurumcareers.com">
                  <a:extLst>
                    <a:ext uri="{A12FA001-AC4F-418D-AE19-62706E023703}">
                      <ahyp:hlinkClr xmlns:ahyp="http://schemas.microsoft.com/office/drawing/2018/hyperlinkcolor" val="tx"/>
                    </a:ext>
                  </a:extLst>
                </a:hlinkClick>
              </a:rPr>
              <a:t>www.futurumcareers.com</a:t>
            </a:r>
          </a:p>
        </p:txBody>
      </p:sp>
      <p:sp>
        <p:nvSpPr>
          <p:cNvPr id="15" name="TextBox 15"/>
          <p:cNvSpPr txBox="1"/>
          <p:nvPr/>
        </p:nvSpPr>
        <p:spPr>
          <a:xfrm>
            <a:off x="1359868" y="6340697"/>
            <a:ext cx="8807341" cy="466474"/>
          </a:xfrm>
          <a:prstGeom prst="rect">
            <a:avLst/>
          </a:prstGeom>
        </p:spPr>
        <p:txBody>
          <a:bodyPr wrap="square" lIns="0" tIns="0" rIns="0" bIns="0" rtlCol="0" anchor="t">
            <a:spAutoFit/>
          </a:bodyPr>
          <a:lstStyle/>
          <a:p>
            <a:pPr>
              <a:lnSpc>
                <a:spcPts val="3424"/>
              </a:lnSpc>
            </a:pPr>
            <a:endParaRPr lang="en-US" sz="4400" dirty="0">
              <a:solidFill>
                <a:srgbClr val="FFFFFF"/>
              </a:solidFill>
              <a:latin typeface="Montserrat"/>
            </a:endParaRPr>
          </a:p>
        </p:txBody>
      </p:sp>
      <p:sp>
        <p:nvSpPr>
          <p:cNvPr id="16" name="TextBox 16"/>
          <p:cNvSpPr txBox="1"/>
          <p:nvPr/>
        </p:nvSpPr>
        <p:spPr>
          <a:xfrm>
            <a:off x="1359868" y="3437013"/>
            <a:ext cx="7564225" cy="1015663"/>
          </a:xfrm>
          <a:prstGeom prst="rect">
            <a:avLst/>
          </a:prstGeom>
        </p:spPr>
        <p:txBody>
          <a:bodyPr lIns="0" tIns="0" rIns="0" bIns="0" rtlCol="0" anchor="t">
            <a:spAutoFit/>
          </a:bodyPr>
          <a:lstStyle/>
          <a:p>
            <a:endParaRPr lang="en-US" sz="6600" dirty="0">
              <a:solidFill>
                <a:srgbClr val="FFFFFF"/>
              </a:solidFill>
              <a:latin typeface="Montserrat Extra-Bold"/>
            </a:endParaRPr>
          </a:p>
        </p:txBody>
      </p:sp>
      <p:sp>
        <p:nvSpPr>
          <p:cNvPr id="17" name="TextBox 17"/>
          <p:cNvSpPr txBox="1"/>
          <p:nvPr/>
        </p:nvSpPr>
        <p:spPr>
          <a:xfrm>
            <a:off x="881740" y="7659236"/>
            <a:ext cx="1988874" cy="322693"/>
          </a:xfrm>
          <a:prstGeom prst="rect">
            <a:avLst/>
          </a:prstGeom>
        </p:spPr>
        <p:txBody>
          <a:bodyPr lIns="0" tIns="0" rIns="0" bIns="0" rtlCol="0" anchor="t">
            <a:spAutoFit/>
          </a:bodyPr>
          <a:lstStyle/>
          <a:p>
            <a:pPr>
              <a:lnSpc>
                <a:spcPts val="2603"/>
              </a:lnSpc>
            </a:pPr>
            <a:r>
              <a:rPr lang="en-US" sz="2099" dirty="0">
                <a:solidFill>
                  <a:srgbClr val="FFFFFF"/>
                </a:solidFill>
                <a:latin typeface="Montserrat Classic Bold Italics"/>
              </a:rPr>
              <a:t>GET STARTED</a:t>
            </a:r>
          </a:p>
        </p:txBody>
      </p:sp>
      <p:sp>
        <p:nvSpPr>
          <p:cNvPr id="19" name="TextBox 18">
            <a:extLst>
              <a:ext uri="{FF2B5EF4-FFF2-40B4-BE49-F238E27FC236}">
                <a16:creationId xmlns:a16="http://schemas.microsoft.com/office/drawing/2014/main" id="{070DFFBF-11A3-DC03-6E38-DFF933E1A5D7}"/>
              </a:ext>
            </a:extLst>
          </p:cNvPr>
          <p:cNvSpPr txBox="1"/>
          <p:nvPr/>
        </p:nvSpPr>
        <p:spPr>
          <a:xfrm>
            <a:off x="15267045" y="8912609"/>
            <a:ext cx="2681990" cy="1200329"/>
          </a:xfrm>
          <a:prstGeom prst="rect">
            <a:avLst/>
          </a:prstGeom>
          <a:noFill/>
        </p:spPr>
        <p:txBody>
          <a:bodyPr wrap="square">
            <a:spAutoFit/>
          </a:bodyPr>
          <a:lstStyle/>
          <a:p>
            <a:pPr algn="l"/>
            <a:endParaRPr lang="en-GB" sz="3600" b="0" i="0" u="none" strike="noStrike" baseline="0" dirty="0">
              <a:solidFill>
                <a:srgbClr val="000000"/>
              </a:solidFill>
              <a:latin typeface="Brandon Grotesque Medium"/>
            </a:endParaRPr>
          </a:p>
          <a:p>
            <a:pPr algn="r"/>
            <a:r>
              <a:rPr lang="en-GB" sz="3600" b="0" i="0" u="none" strike="noStrike" baseline="0" dirty="0">
                <a:solidFill>
                  <a:srgbClr val="000000"/>
                </a:solidFill>
                <a:latin typeface="Brandon Grotesque Medium"/>
              </a:rPr>
              <a:t> </a:t>
            </a:r>
            <a:r>
              <a:rPr lang="en-GB" sz="1100" b="0" i="1" u="none" strike="noStrike" baseline="0" dirty="0">
                <a:solidFill>
                  <a:schemeClr val="bg1"/>
                </a:solidFill>
                <a:latin typeface="Montserrat" pitchFamily="2" charset="0"/>
              </a:rPr>
              <a:t>© Magic mine/Shutterstock.com</a:t>
            </a:r>
            <a:endParaRPr lang="en-GB" sz="1100" i="1" dirty="0">
              <a:solidFill>
                <a:schemeClr val="bg1"/>
              </a:solidFill>
              <a:latin typeface="Montserrat" pitchFamily="2" charset="0"/>
            </a:endParaRPr>
          </a:p>
        </p:txBody>
      </p:sp>
      <p:sp>
        <p:nvSpPr>
          <p:cNvPr id="20" name="TextBox 19">
            <a:extLst>
              <a:ext uri="{FF2B5EF4-FFF2-40B4-BE49-F238E27FC236}">
                <a16:creationId xmlns:a16="http://schemas.microsoft.com/office/drawing/2014/main" id="{4B918280-3C60-7772-68B7-8B79231274DA}"/>
              </a:ext>
            </a:extLst>
          </p:cNvPr>
          <p:cNvSpPr txBox="1"/>
          <p:nvPr/>
        </p:nvSpPr>
        <p:spPr>
          <a:xfrm>
            <a:off x="829843" y="4036133"/>
            <a:ext cx="7564225" cy="2000548"/>
          </a:xfrm>
          <a:prstGeom prst="rect">
            <a:avLst/>
          </a:prstGeom>
          <a:noFill/>
        </p:spPr>
        <p:txBody>
          <a:bodyPr wrap="square" rtlCol="0">
            <a:spAutoFit/>
          </a:bodyPr>
          <a:lstStyle/>
          <a:p>
            <a:r>
              <a:rPr lang="en-GB" sz="4000" b="1" dirty="0">
                <a:solidFill>
                  <a:schemeClr val="bg1"/>
                </a:solidFill>
                <a:latin typeface="Montserrat" pitchFamily="2" charset="0"/>
              </a:rPr>
              <a:t>UROGYNAECOLOGY</a:t>
            </a:r>
            <a:r>
              <a:rPr lang="en-GB" sz="4000" dirty="0">
                <a:solidFill>
                  <a:schemeClr val="bg1"/>
                </a:solidFill>
                <a:latin typeface="Montserrat" pitchFamily="2" charset="0"/>
              </a:rPr>
              <a:t> </a:t>
            </a:r>
          </a:p>
          <a:p>
            <a:endParaRPr lang="en-GB" sz="2800" dirty="0">
              <a:solidFill>
                <a:schemeClr val="bg1"/>
              </a:solidFill>
              <a:latin typeface="Montserrat" pitchFamily="2" charset="0"/>
            </a:endParaRPr>
          </a:p>
          <a:p>
            <a:r>
              <a:rPr lang="en-GB" sz="2800" dirty="0">
                <a:solidFill>
                  <a:schemeClr val="bg1"/>
                </a:solidFill>
                <a:latin typeface="Montserrat" pitchFamily="2" charset="0"/>
              </a:rPr>
              <a:t>with</a:t>
            </a:r>
          </a:p>
          <a:p>
            <a:r>
              <a:rPr lang="en-GB" sz="2800" b="0" i="0" u="none" strike="noStrike" baseline="0" dirty="0">
                <a:solidFill>
                  <a:schemeClr val="bg1"/>
                </a:solidFill>
                <a:latin typeface="Montserrat" pitchFamily="2" charset="0"/>
              </a:rPr>
              <a:t>PROFESSOR CINDY L. AMUNDSEN, MD </a:t>
            </a:r>
            <a:endParaRPr lang="en-GB" sz="2800" dirty="0">
              <a:solidFill>
                <a:schemeClr val="bg1"/>
              </a:solidFill>
              <a:latin typeface="Montserrat" pitchFamily="2"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medical equipment, medical, healthcare, indoor&#10;&#10;Description automatically generated">
            <a:extLst>
              <a:ext uri="{FF2B5EF4-FFF2-40B4-BE49-F238E27FC236}">
                <a16:creationId xmlns:a16="http://schemas.microsoft.com/office/drawing/2014/main" id="{E8D1737E-B51E-2E8B-AE1D-61A6F8E72123}"/>
              </a:ext>
            </a:extLst>
          </p:cNvPr>
          <p:cNvPicPr>
            <a:picLocks noChangeAspect="1"/>
          </p:cNvPicPr>
          <p:nvPr/>
        </p:nvPicPr>
        <p:blipFill rotWithShape="1">
          <a:blip r:embed="rId3">
            <a:extLst>
              <a:ext uri="{28A0092B-C50C-407E-A947-70E740481C1C}">
                <a14:useLocalDpi xmlns:a14="http://schemas.microsoft.com/office/drawing/2010/main" val="0"/>
              </a:ext>
            </a:extLst>
          </a:blip>
          <a:srcRect b="11133"/>
          <a:stretch/>
        </p:blipFill>
        <p:spPr>
          <a:xfrm>
            <a:off x="6508943" y="-74799"/>
            <a:ext cx="11779057" cy="10346559"/>
          </a:xfrm>
          <a:prstGeom prst="rect">
            <a:avLst/>
          </a:prstGeom>
        </p:spPr>
      </p:pic>
      <p:grpSp>
        <p:nvGrpSpPr>
          <p:cNvPr id="5" name="Group 5"/>
          <p:cNvGrpSpPr/>
          <p:nvPr/>
        </p:nvGrpSpPr>
        <p:grpSpPr>
          <a:xfrm rot="5400000">
            <a:off x="2419350" y="-1543052"/>
            <a:ext cx="9258300" cy="14401803"/>
            <a:chOff x="0" y="0"/>
            <a:chExt cx="3130550" cy="3989417"/>
          </a:xfrm>
          <a:solidFill>
            <a:srgbClr val="3660AA"/>
          </a:solidFill>
        </p:grpSpPr>
        <p:sp>
          <p:nvSpPr>
            <p:cNvPr id="6" name="Freeform 6"/>
            <p:cNvSpPr/>
            <p:nvPr/>
          </p:nvSpPr>
          <p:spPr>
            <a:xfrm>
              <a:off x="0" y="0"/>
              <a:ext cx="3130550" cy="3989417"/>
            </a:xfrm>
            <a:custGeom>
              <a:avLst/>
              <a:gdLst/>
              <a:ahLst/>
              <a:cxnLst/>
              <a:rect l="l" t="t" r="r" b="b"/>
              <a:pathLst>
                <a:path w="3130550" h="3989417">
                  <a:moveTo>
                    <a:pt x="0" y="1123950"/>
                  </a:moveTo>
                  <a:lnTo>
                    <a:pt x="0" y="3989417"/>
                  </a:lnTo>
                  <a:lnTo>
                    <a:pt x="3130550" y="3989417"/>
                  </a:lnTo>
                  <a:lnTo>
                    <a:pt x="3130550" y="0"/>
                  </a:lnTo>
                  <a:close/>
                </a:path>
              </a:pathLst>
            </a:custGeom>
            <a:grpFill/>
          </p:spPr>
        </p:sp>
      </p:grpSp>
      <p:sp>
        <p:nvSpPr>
          <p:cNvPr id="3" name="Freeform 5">
            <a:extLst>
              <a:ext uri="{FF2B5EF4-FFF2-40B4-BE49-F238E27FC236}">
                <a16:creationId xmlns:a16="http://schemas.microsoft.com/office/drawing/2014/main" id="{06FBB253-6086-031C-8D99-18D229BCE51F}"/>
              </a:ext>
            </a:extLst>
          </p:cNvPr>
          <p:cNvSpPr/>
          <p:nvPr/>
        </p:nvSpPr>
        <p:spPr>
          <a:xfrm rot="5400000">
            <a:off x="2129724" y="-1199486"/>
            <a:ext cx="9281890" cy="13738261"/>
          </a:xfrm>
          <a:custGeom>
            <a:avLst/>
            <a:gdLst/>
            <a:ahLst/>
            <a:cxnLst/>
            <a:rect l="l" t="t" r="r" b="b"/>
            <a:pathLst>
              <a:path w="3130550" h="3989417">
                <a:moveTo>
                  <a:pt x="0" y="1123950"/>
                </a:moveTo>
                <a:lnTo>
                  <a:pt x="0" y="3989417"/>
                </a:lnTo>
                <a:lnTo>
                  <a:pt x="3130550" y="3989417"/>
                </a:lnTo>
                <a:lnTo>
                  <a:pt x="3130550" y="0"/>
                </a:lnTo>
                <a:close/>
              </a:path>
            </a:pathLst>
          </a:custGeom>
          <a:solidFill>
            <a:schemeClr val="bg1"/>
          </a:solidFill>
        </p:spPr>
      </p:sp>
      <p:grpSp>
        <p:nvGrpSpPr>
          <p:cNvPr id="7" name="Group 7"/>
          <p:cNvGrpSpPr/>
          <p:nvPr/>
        </p:nvGrpSpPr>
        <p:grpSpPr>
          <a:xfrm rot="5400000">
            <a:off x="1288478" y="-1515680"/>
            <a:ext cx="10453239" cy="13335001"/>
            <a:chOff x="0" y="0"/>
            <a:chExt cx="3130550" cy="3511380"/>
          </a:xfrm>
          <a:solidFill>
            <a:srgbClr val="88CEC6"/>
          </a:solidFill>
        </p:grpSpPr>
        <p:sp>
          <p:nvSpPr>
            <p:cNvPr id="8" name="Freeform 8"/>
            <p:cNvSpPr/>
            <p:nvPr/>
          </p:nvSpPr>
          <p:spPr>
            <a:xfrm>
              <a:off x="0" y="0"/>
              <a:ext cx="3130550" cy="3511380"/>
            </a:xfrm>
            <a:custGeom>
              <a:avLst/>
              <a:gdLst/>
              <a:ahLst/>
              <a:cxnLst/>
              <a:rect l="l" t="t" r="r" b="b"/>
              <a:pathLst>
                <a:path w="3130550" h="3511380">
                  <a:moveTo>
                    <a:pt x="0" y="1123950"/>
                  </a:moveTo>
                  <a:lnTo>
                    <a:pt x="0" y="3511380"/>
                  </a:lnTo>
                  <a:lnTo>
                    <a:pt x="3130550" y="3511380"/>
                  </a:lnTo>
                  <a:lnTo>
                    <a:pt x="3130550" y="0"/>
                  </a:lnTo>
                  <a:close/>
                </a:path>
              </a:pathLst>
            </a:custGeom>
            <a:grpFill/>
          </p:spPr>
        </p:sp>
      </p:grpSp>
      <p:sp>
        <p:nvSpPr>
          <p:cNvPr id="11" name="TextBox 11"/>
          <p:cNvSpPr txBox="1"/>
          <p:nvPr/>
        </p:nvSpPr>
        <p:spPr>
          <a:xfrm>
            <a:off x="719476" y="9289135"/>
            <a:ext cx="4979916" cy="284693"/>
          </a:xfrm>
          <a:prstGeom prst="rect">
            <a:avLst/>
          </a:prstGeom>
        </p:spPr>
        <p:txBody>
          <a:bodyPr lIns="0" tIns="0" rIns="0" bIns="0" rtlCol="0" anchor="t">
            <a:spAutoFit/>
          </a:bodyPr>
          <a:lstStyle/>
          <a:p>
            <a:pPr>
              <a:lnSpc>
                <a:spcPts val="2380"/>
              </a:lnSpc>
            </a:pPr>
            <a:r>
              <a:rPr lang="en-US" sz="1700" dirty="0">
                <a:solidFill>
                  <a:schemeClr val="tx1">
                    <a:lumMod val="65000"/>
                    <a:lumOff val="35000"/>
                  </a:schemeClr>
                </a:solidFill>
                <a:latin typeface="Montserrat Semi-Bold"/>
              </a:rPr>
              <a:t>10       </a:t>
            </a:r>
            <a:r>
              <a:rPr lang="en-US" sz="1700" dirty="0">
                <a:solidFill>
                  <a:schemeClr val="tx1">
                    <a:lumMod val="65000"/>
                    <a:lumOff val="35000"/>
                  </a:schemeClr>
                </a:solidFill>
                <a:latin typeface="Montserrat Semi-Bold Bold"/>
              </a:rPr>
              <a:t>futurumcareers.com</a:t>
            </a:r>
          </a:p>
        </p:txBody>
      </p:sp>
      <p:sp>
        <p:nvSpPr>
          <p:cNvPr id="4" name="TextBox 3">
            <a:extLst>
              <a:ext uri="{FF2B5EF4-FFF2-40B4-BE49-F238E27FC236}">
                <a16:creationId xmlns:a16="http://schemas.microsoft.com/office/drawing/2014/main" id="{FBCE4F94-3E8D-DF12-159F-77D4FDA7E2E9}"/>
              </a:ext>
            </a:extLst>
          </p:cNvPr>
          <p:cNvSpPr txBox="1"/>
          <p:nvPr/>
        </p:nvSpPr>
        <p:spPr>
          <a:xfrm>
            <a:off x="471953" y="695918"/>
            <a:ext cx="9335728" cy="769441"/>
          </a:xfrm>
          <a:prstGeom prst="rect">
            <a:avLst/>
          </a:prstGeom>
          <a:noFill/>
        </p:spPr>
        <p:txBody>
          <a:bodyPr wrap="square">
            <a:spAutoFit/>
          </a:bodyPr>
          <a:lstStyle/>
          <a:p>
            <a:r>
              <a:rPr lang="en-GB" sz="4400" b="1" i="0" u="none" strike="noStrike" baseline="0" dirty="0">
                <a:solidFill>
                  <a:srgbClr val="000000"/>
                </a:solidFill>
                <a:latin typeface="Montserrat Black" pitchFamily="2" charset="0"/>
              </a:rPr>
              <a:t>About </a:t>
            </a:r>
            <a:r>
              <a:rPr lang="en-GB" sz="4400" b="0" i="1" u="none" strike="noStrike" baseline="0" dirty="0">
                <a:solidFill>
                  <a:srgbClr val="000000"/>
                </a:solidFill>
                <a:latin typeface="Montserrat" pitchFamily="2" charset="0"/>
              </a:rPr>
              <a:t>gynaecology</a:t>
            </a:r>
            <a:endParaRPr lang="en-GB" sz="4400" dirty="0"/>
          </a:p>
        </p:txBody>
      </p:sp>
      <p:sp>
        <p:nvSpPr>
          <p:cNvPr id="9" name="TextBox 8">
            <a:extLst>
              <a:ext uri="{FF2B5EF4-FFF2-40B4-BE49-F238E27FC236}">
                <a16:creationId xmlns:a16="http://schemas.microsoft.com/office/drawing/2014/main" id="{31AF21D7-B47D-B770-627B-8595C3EB62C7}"/>
              </a:ext>
            </a:extLst>
          </p:cNvPr>
          <p:cNvSpPr txBox="1"/>
          <p:nvPr/>
        </p:nvSpPr>
        <p:spPr>
          <a:xfrm>
            <a:off x="474411" y="1798140"/>
            <a:ext cx="9335728" cy="7386638"/>
          </a:xfrm>
          <a:prstGeom prst="rect">
            <a:avLst/>
          </a:prstGeom>
          <a:noFill/>
        </p:spPr>
        <p:txBody>
          <a:bodyPr wrap="square" rtlCol="0">
            <a:spAutoFit/>
          </a:bodyPr>
          <a:lstStyle/>
          <a:p>
            <a:r>
              <a:rPr lang="en-GB" sz="2400" b="0" i="0" u="none" strike="noStrike" baseline="0" dirty="0">
                <a:solidFill>
                  <a:srgbClr val="000000"/>
                </a:solidFill>
                <a:latin typeface="Montserrat" pitchFamily="2" charset="0"/>
              </a:rPr>
              <a:t>You must be</a:t>
            </a:r>
            <a:r>
              <a:rPr lang="en-GB" sz="2400" b="1" i="0" u="none" strike="noStrike" baseline="0" dirty="0">
                <a:solidFill>
                  <a:srgbClr val="000000"/>
                </a:solidFill>
                <a:latin typeface="Montserrat" pitchFamily="2" charset="0"/>
              </a:rPr>
              <a:t> curious </a:t>
            </a:r>
            <a:r>
              <a:rPr lang="en-GB" sz="2400" b="0" i="0" u="none" strike="noStrike" baseline="0" dirty="0">
                <a:solidFill>
                  <a:srgbClr val="000000"/>
                </a:solidFill>
                <a:latin typeface="Montserrat" pitchFamily="2" charset="0"/>
              </a:rPr>
              <a:t>about women’s health issues to work in this field, as there is still so much to be discovered. </a:t>
            </a:r>
          </a:p>
          <a:p>
            <a:endParaRPr lang="en-GB" sz="2400" dirty="0">
              <a:solidFill>
                <a:srgbClr val="000000"/>
              </a:solidFill>
              <a:latin typeface="Montserrat" pitchFamily="2" charset="0"/>
            </a:endParaRPr>
          </a:p>
          <a:p>
            <a:r>
              <a:rPr lang="en-GB" sz="2400" b="0" i="0" u="none" strike="noStrike" baseline="0" dirty="0">
                <a:solidFill>
                  <a:srgbClr val="003399"/>
                </a:solidFill>
                <a:latin typeface="Montserrat" pitchFamily="2" charset="0"/>
              </a:rPr>
              <a:t>“We still don’t understand why women get many of the gynaecologic conditions such as endometriosis, recurrent urinary tract infections, chronic pelvic pain, fibroids, infertility, gynaecologic cancer, menstrual irregularities, pelvic support problems, urinary incontinence, and many more conditions</a:t>
            </a:r>
            <a:r>
              <a:rPr lang="en-GB" sz="2400" dirty="0">
                <a:solidFill>
                  <a:srgbClr val="003399"/>
                </a:solidFill>
                <a:latin typeface="Montserrat" pitchFamily="2" charset="0"/>
              </a:rPr>
              <a:t>.</a:t>
            </a:r>
            <a:r>
              <a:rPr lang="en-GB" sz="2400" b="0" i="0" u="none" strike="noStrike" baseline="0" dirty="0">
                <a:solidFill>
                  <a:srgbClr val="003399"/>
                </a:solidFill>
                <a:latin typeface="Montserrat" pitchFamily="2" charset="0"/>
              </a:rPr>
              <a:t>” </a:t>
            </a:r>
          </a:p>
          <a:p>
            <a:pPr algn="r"/>
            <a:r>
              <a:rPr lang="en-GB" sz="2400" b="0" i="0" u="none" strike="noStrike" baseline="0" dirty="0">
                <a:solidFill>
                  <a:srgbClr val="003399"/>
                </a:solidFill>
                <a:latin typeface="Montserrat" pitchFamily="2" charset="0"/>
              </a:rPr>
              <a:t>– Cindy </a:t>
            </a:r>
          </a:p>
          <a:p>
            <a:endParaRPr lang="en-GB" sz="2400" dirty="0">
              <a:solidFill>
                <a:srgbClr val="000000"/>
              </a:solidFill>
              <a:latin typeface="Montserrat" pitchFamily="2" charset="0"/>
            </a:endParaRPr>
          </a:p>
          <a:p>
            <a:r>
              <a:rPr lang="en-GB" sz="2400" b="0" i="0" u="none" strike="noStrike" baseline="0" dirty="0">
                <a:solidFill>
                  <a:srgbClr val="000000"/>
                </a:solidFill>
                <a:latin typeface="Montserrat" pitchFamily="2" charset="0"/>
              </a:rPr>
              <a:t>Future gynaecologists will pursue research questions to understand what contributes to the onsets of these conditions and diseases, as well as how they progress and what treatments might be possible. Gynaecologists also need to be able to </a:t>
            </a:r>
            <a:r>
              <a:rPr lang="en-GB" sz="2400" b="1" i="0" u="none" strike="noStrike" baseline="0" dirty="0">
                <a:solidFill>
                  <a:srgbClr val="000000"/>
                </a:solidFill>
                <a:latin typeface="Montserrat" pitchFamily="2" charset="0"/>
              </a:rPr>
              <a:t>disseminate</a:t>
            </a:r>
            <a:r>
              <a:rPr lang="en-GB" sz="2400" b="0" i="0" u="none" strike="noStrike" baseline="0" dirty="0">
                <a:solidFill>
                  <a:srgbClr val="000000"/>
                </a:solidFill>
                <a:latin typeface="Montserrat" pitchFamily="2" charset="0"/>
              </a:rPr>
              <a:t> their findings to the wider </a:t>
            </a:r>
            <a:r>
              <a:rPr lang="en-GB" sz="2400" b="1" i="0" u="none" strike="noStrike" baseline="0" dirty="0">
                <a:solidFill>
                  <a:srgbClr val="000000"/>
                </a:solidFill>
                <a:latin typeface="Montserrat" pitchFamily="2" charset="0"/>
              </a:rPr>
              <a:t>scientific community </a:t>
            </a:r>
            <a:r>
              <a:rPr lang="en-GB" sz="2400" b="0" i="0" u="none" strike="noStrike" baseline="0" dirty="0">
                <a:solidFill>
                  <a:srgbClr val="000000"/>
                </a:solidFill>
                <a:latin typeface="Montserrat" pitchFamily="2" charset="0"/>
              </a:rPr>
              <a:t>and use their results to improve </a:t>
            </a:r>
            <a:r>
              <a:rPr lang="en-GB" sz="2400" b="1" i="0" u="none" strike="noStrike" baseline="0" dirty="0">
                <a:solidFill>
                  <a:srgbClr val="000000"/>
                </a:solidFill>
                <a:latin typeface="Montserrat" pitchFamily="2" charset="0"/>
              </a:rPr>
              <a:t>advice</a:t>
            </a:r>
            <a:r>
              <a:rPr lang="en-GB" sz="2400" b="0" i="0" u="none" strike="noStrike" baseline="0" dirty="0">
                <a:solidFill>
                  <a:srgbClr val="000000"/>
                </a:solidFill>
                <a:latin typeface="Montserrat" pitchFamily="2" charset="0"/>
              </a:rPr>
              <a:t> for patients.</a:t>
            </a:r>
          </a:p>
          <a:p>
            <a:endParaRPr lang="en-GB" sz="2400" b="0" i="0" u="none" strike="noStrike" baseline="0" dirty="0">
              <a:solidFill>
                <a:srgbClr val="000000"/>
              </a:solidFill>
              <a:latin typeface="Montserrat" pitchFamily="2" charset="0"/>
            </a:endParaRPr>
          </a:p>
          <a:p>
            <a:endParaRPr lang="en-GB" sz="1800" b="0" i="0" u="none" strike="noStrike" baseline="0" dirty="0">
              <a:solidFill>
                <a:srgbClr val="000000"/>
              </a:solidFill>
              <a:latin typeface="Brandon Grotesque Regular"/>
            </a:endParaRPr>
          </a:p>
        </p:txBody>
      </p:sp>
    </p:spTree>
    <p:extLst>
      <p:ext uri="{BB962C8B-B14F-4D97-AF65-F5344CB8AC3E}">
        <p14:creationId xmlns:p14="http://schemas.microsoft.com/office/powerpoint/2010/main" val="106441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Effect transition="in" filter="fade">
                                      <p:cBhvr>
                                        <p:cTn id="19" dur="1000"/>
                                        <p:tgtEl>
                                          <p:spTgt spid="9">
                                            <p:txEl>
                                              <p:pRg st="3" end="3"/>
                                            </p:txEl>
                                          </p:spTgt>
                                        </p:tgtEl>
                                      </p:cBhvr>
                                    </p:animEffect>
                                    <p:anim calcmode="lin" valueType="num">
                                      <p:cBhvr>
                                        <p:cTn id="20"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xEl>
                                              <p:pRg st="5" end="5"/>
                                            </p:txEl>
                                          </p:spTgt>
                                        </p:tgtEl>
                                        <p:attrNameLst>
                                          <p:attrName>style.visibility</p:attrName>
                                        </p:attrNameLst>
                                      </p:cBhvr>
                                      <p:to>
                                        <p:strVal val="visible"/>
                                      </p:to>
                                    </p:set>
                                    <p:animEffect transition="in" filter="fade">
                                      <p:cBhvr>
                                        <p:cTn id="26" dur="1000"/>
                                        <p:tgtEl>
                                          <p:spTgt spid="9">
                                            <p:txEl>
                                              <p:pRg st="5" end="5"/>
                                            </p:txEl>
                                          </p:spTgt>
                                        </p:tgtEl>
                                      </p:cBhvr>
                                    </p:animEffect>
                                    <p:anim calcmode="lin" valueType="num">
                                      <p:cBhvr>
                                        <p:cTn id="27"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scene, room, medical equipment, medical&#10;&#10;Description automatically generated">
            <a:extLst>
              <a:ext uri="{FF2B5EF4-FFF2-40B4-BE49-F238E27FC236}">
                <a16:creationId xmlns:a16="http://schemas.microsoft.com/office/drawing/2014/main" id="{68194C57-82BA-BDA5-766A-5D87AB8132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7348" y="0"/>
            <a:ext cx="12290652" cy="10287000"/>
          </a:xfrm>
          <a:prstGeom prst="rect">
            <a:avLst/>
          </a:prstGeom>
        </p:spPr>
      </p:pic>
      <p:grpSp>
        <p:nvGrpSpPr>
          <p:cNvPr id="5" name="Group 5"/>
          <p:cNvGrpSpPr/>
          <p:nvPr/>
        </p:nvGrpSpPr>
        <p:grpSpPr>
          <a:xfrm rot="5400000">
            <a:off x="2419350" y="-1543052"/>
            <a:ext cx="9258300" cy="14401803"/>
            <a:chOff x="0" y="0"/>
            <a:chExt cx="3130550" cy="3989417"/>
          </a:xfrm>
          <a:solidFill>
            <a:srgbClr val="3660AA"/>
          </a:solidFill>
        </p:grpSpPr>
        <p:sp>
          <p:nvSpPr>
            <p:cNvPr id="6" name="Freeform 6"/>
            <p:cNvSpPr/>
            <p:nvPr/>
          </p:nvSpPr>
          <p:spPr>
            <a:xfrm>
              <a:off x="0" y="0"/>
              <a:ext cx="3130550" cy="3989417"/>
            </a:xfrm>
            <a:custGeom>
              <a:avLst/>
              <a:gdLst/>
              <a:ahLst/>
              <a:cxnLst/>
              <a:rect l="l" t="t" r="r" b="b"/>
              <a:pathLst>
                <a:path w="3130550" h="3989417">
                  <a:moveTo>
                    <a:pt x="0" y="1123950"/>
                  </a:moveTo>
                  <a:lnTo>
                    <a:pt x="0" y="3989417"/>
                  </a:lnTo>
                  <a:lnTo>
                    <a:pt x="3130550" y="3989417"/>
                  </a:lnTo>
                  <a:lnTo>
                    <a:pt x="3130550" y="0"/>
                  </a:lnTo>
                  <a:close/>
                </a:path>
              </a:pathLst>
            </a:custGeom>
            <a:grpFill/>
          </p:spPr>
        </p:sp>
      </p:grpSp>
      <p:sp>
        <p:nvSpPr>
          <p:cNvPr id="3" name="Freeform 5">
            <a:extLst>
              <a:ext uri="{FF2B5EF4-FFF2-40B4-BE49-F238E27FC236}">
                <a16:creationId xmlns:a16="http://schemas.microsoft.com/office/drawing/2014/main" id="{06FBB253-6086-031C-8D99-18D229BCE51F}"/>
              </a:ext>
            </a:extLst>
          </p:cNvPr>
          <p:cNvSpPr/>
          <p:nvPr/>
        </p:nvSpPr>
        <p:spPr>
          <a:xfrm rot="5400000">
            <a:off x="2129724" y="-1199486"/>
            <a:ext cx="9281890" cy="13738261"/>
          </a:xfrm>
          <a:custGeom>
            <a:avLst/>
            <a:gdLst/>
            <a:ahLst/>
            <a:cxnLst/>
            <a:rect l="l" t="t" r="r" b="b"/>
            <a:pathLst>
              <a:path w="3130550" h="3989417">
                <a:moveTo>
                  <a:pt x="0" y="1123950"/>
                </a:moveTo>
                <a:lnTo>
                  <a:pt x="0" y="3989417"/>
                </a:lnTo>
                <a:lnTo>
                  <a:pt x="3130550" y="3989417"/>
                </a:lnTo>
                <a:lnTo>
                  <a:pt x="3130550" y="0"/>
                </a:lnTo>
                <a:close/>
              </a:path>
            </a:pathLst>
          </a:custGeom>
          <a:solidFill>
            <a:schemeClr val="bg1"/>
          </a:solidFill>
        </p:spPr>
      </p:sp>
      <p:grpSp>
        <p:nvGrpSpPr>
          <p:cNvPr id="7" name="Group 7"/>
          <p:cNvGrpSpPr/>
          <p:nvPr/>
        </p:nvGrpSpPr>
        <p:grpSpPr>
          <a:xfrm rot="5400000">
            <a:off x="1341819" y="-1526249"/>
            <a:ext cx="10346559" cy="13335001"/>
            <a:chOff x="0" y="0"/>
            <a:chExt cx="3130550" cy="3511380"/>
          </a:xfrm>
          <a:solidFill>
            <a:srgbClr val="88CEC6"/>
          </a:solidFill>
        </p:grpSpPr>
        <p:sp>
          <p:nvSpPr>
            <p:cNvPr id="8" name="Freeform 8"/>
            <p:cNvSpPr/>
            <p:nvPr/>
          </p:nvSpPr>
          <p:spPr>
            <a:xfrm>
              <a:off x="0" y="0"/>
              <a:ext cx="3130550" cy="3511380"/>
            </a:xfrm>
            <a:custGeom>
              <a:avLst/>
              <a:gdLst/>
              <a:ahLst/>
              <a:cxnLst/>
              <a:rect l="l" t="t" r="r" b="b"/>
              <a:pathLst>
                <a:path w="3130550" h="3511380">
                  <a:moveTo>
                    <a:pt x="0" y="1123950"/>
                  </a:moveTo>
                  <a:lnTo>
                    <a:pt x="0" y="3511380"/>
                  </a:lnTo>
                  <a:lnTo>
                    <a:pt x="3130550" y="3511380"/>
                  </a:lnTo>
                  <a:lnTo>
                    <a:pt x="3130550" y="0"/>
                  </a:lnTo>
                  <a:close/>
                </a:path>
              </a:pathLst>
            </a:custGeom>
            <a:grpFill/>
          </p:spPr>
        </p:sp>
      </p:grpSp>
      <p:sp>
        <p:nvSpPr>
          <p:cNvPr id="11" name="TextBox 11"/>
          <p:cNvSpPr txBox="1"/>
          <p:nvPr/>
        </p:nvSpPr>
        <p:spPr>
          <a:xfrm>
            <a:off x="838200" y="9317090"/>
            <a:ext cx="4979916" cy="284693"/>
          </a:xfrm>
          <a:prstGeom prst="rect">
            <a:avLst/>
          </a:prstGeom>
        </p:spPr>
        <p:txBody>
          <a:bodyPr lIns="0" tIns="0" rIns="0" bIns="0" rtlCol="0" anchor="t">
            <a:spAutoFit/>
          </a:bodyPr>
          <a:lstStyle/>
          <a:p>
            <a:pPr>
              <a:lnSpc>
                <a:spcPts val="2380"/>
              </a:lnSpc>
            </a:pPr>
            <a:r>
              <a:rPr lang="en-US" sz="1700" dirty="0">
                <a:solidFill>
                  <a:schemeClr val="tx1">
                    <a:lumMod val="65000"/>
                    <a:lumOff val="35000"/>
                  </a:schemeClr>
                </a:solidFill>
                <a:latin typeface="Montserrat Semi-Bold"/>
              </a:rPr>
              <a:t>11       </a:t>
            </a:r>
            <a:r>
              <a:rPr lang="en-US" sz="1700" dirty="0">
                <a:solidFill>
                  <a:schemeClr val="tx1">
                    <a:lumMod val="65000"/>
                    <a:lumOff val="35000"/>
                  </a:schemeClr>
                </a:solidFill>
                <a:latin typeface="Montserrat Semi-Bold Bold"/>
              </a:rPr>
              <a:t>futurumcareers.com</a:t>
            </a:r>
          </a:p>
        </p:txBody>
      </p:sp>
      <p:sp>
        <p:nvSpPr>
          <p:cNvPr id="4" name="TextBox 3">
            <a:extLst>
              <a:ext uri="{FF2B5EF4-FFF2-40B4-BE49-F238E27FC236}">
                <a16:creationId xmlns:a16="http://schemas.microsoft.com/office/drawing/2014/main" id="{FBCE4F94-3E8D-DF12-159F-77D4FDA7E2E9}"/>
              </a:ext>
            </a:extLst>
          </p:cNvPr>
          <p:cNvSpPr txBox="1"/>
          <p:nvPr/>
        </p:nvSpPr>
        <p:spPr>
          <a:xfrm>
            <a:off x="704236" y="686532"/>
            <a:ext cx="9335728" cy="769441"/>
          </a:xfrm>
          <a:prstGeom prst="rect">
            <a:avLst/>
          </a:prstGeom>
          <a:noFill/>
        </p:spPr>
        <p:txBody>
          <a:bodyPr wrap="square">
            <a:spAutoFit/>
          </a:bodyPr>
          <a:lstStyle/>
          <a:p>
            <a:r>
              <a:rPr lang="en-GB" sz="4400" b="1" i="0" u="none" strike="noStrike" baseline="0" dirty="0">
                <a:solidFill>
                  <a:srgbClr val="000000"/>
                </a:solidFill>
                <a:latin typeface="Montserrat Black" pitchFamily="2" charset="0"/>
              </a:rPr>
              <a:t>About </a:t>
            </a:r>
            <a:r>
              <a:rPr lang="en-GB" sz="4400" b="0" i="1" u="none" strike="noStrike" baseline="0" dirty="0">
                <a:solidFill>
                  <a:srgbClr val="000000"/>
                </a:solidFill>
                <a:latin typeface="Montserrat" pitchFamily="2" charset="0"/>
              </a:rPr>
              <a:t>gynaecology</a:t>
            </a:r>
            <a:endParaRPr lang="en-GB" sz="4400" dirty="0"/>
          </a:p>
        </p:txBody>
      </p:sp>
      <p:sp>
        <p:nvSpPr>
          <p:cNvPr id="9" name="TextBox 8">
            <a:extLst>
              <a:ext uri="{FF2B5EF4-FFF2-40B4-BE49-F238E27FC236}">
                <a16:creationId xmlns:a16="http://schemas.microsoft.com/office/drawing/2014/main" id="{31AF21D7-B47D-B770-627B-8595C3EB62C7}"/>
              </a:ext>
            </a:extLst>
          </p:cNvPr>
          <p:cNvSpPr txBox="1"/>
          <p:nvPr/>
        </p:nvSpPr>
        <p:spPr>
          <a:xfrm>
            <a:off x="704236" y="1667037"/>
            <a:ext cx="8973164" cy="7478970"/>
          </a:xfrm>
          <a:prstGeom prst="rect">
            <a:avLst/>
          </a:prstGeom>
          <a:noFill/>
        </p:spPr>
        <p:txBody>
          <a:bodyPr wrap="square" rtlCol="0">
            <a:spAutoFit/>
          </a:bodyPr>
          <a:lstStyle/>
          <a:p>
            <a:r>
              <a:rPr lang="en-GB" sz="2400" b="0" i="0" u="none" strike="noStrike" baseline="0" dirty="0">
                <a:solidFill>
                  <a:srgbClr val="000000"/>
                </a:solidFill>
                <a:latin typeface="Montserrat" pitchFamily="2" charset="0"/>
              </a:rPr>
              <a:t>As a </a:t>
            </a:r>
            <a:r>
              <a:rPr lang="en-GB" sz="2400" b="1" i="0" u="none" strike="noStrike" baseline="0" dirty="0">
                <a:solidFill>
                  <a:srgbClr val="000000"/>
                </a:solidFill>
                <a:latin typeface="Montserrat" pitchFamily="2" charset="0"/>
              </a:rPr>
              <a:t>researcher</a:t>
            </a:r>
            <a:r>
              <a:rPr lang="en-GB" sz="2400" b="0" i="0" u="none" strike="noStrike" baseline="0" dirty="0">
                <a:solidFill>
                  <a:srgbClr val="000000"/>
                </a:solidFill>
                <a:latin typeface="Montserrat" pitchFamily="2" charset="0"/>
              </a:rPr>
              <a:t>, </a:t>
            </a:r>
            <a:r>
              <a:rPr lang="en-GB" sz="2400" b="1" i="0" u="none" strike="noStrike" baseline="0" dirty="0">
                <a:solidFill>
                  <a:srgbClr val="000000"/>
                </a:solidFill>
                <a:latin typeface="Montserrat" pitchFamily="2" charset="0"/>
              </a:rPr>
              <a:t>surgeon</a:t>
            </a:r>
            <a:r>
              <a:rPr lang="en-GB" sz="2400" b="0" i="0" u="none" strike="noStrike" baseline="0" dirty="0">
                <a:solidFill>
                  <a:srgbClr val="000000"/>
                </a:solidFill>
                <a:latin typeface="Montserrat" pitchFamily="2" charset="0"/>
              </a:rPr>
              <a:t>, </a:t>
            </a:r>
            <a:r>
              <a:rPr lang="en-GB" sz="2400" b="1" i="0" u="none" strike="noStrike" baseline="0" dirty="0">
                <a:solidFill>
                  <a:srgbClr val="000000"/>
                </a:solidFill>
                <a:latin typeface="Montserrat" pitchFamily="2" charset="0"/>
              </a:rPr>
              <a:t>clinician</a:t>
            </a:r>
            <a:r>
              <a:rPr lang="en-GB" sz="2400" b="0" i="0" u="none" strike="noStrike" baseline="0" dirty="0">
                <a:solidFill>
                  <a:srgbClr val="000000"/>
                </a:solidFill>
                <a:latin typeface="Montserrat" pitchFamily="2" charset="0"/>
              </a:rPr>
              <a:t> and </a:t>
            </a:r>
            <a:r>
              <a:rPr lang="en-GB" sz="2400" b="1" i="0" u="none" strike="noStrike" baseline="0" dirty="0">
                <a:solidFill>
                  <a:srgbClr val="000000"/>
                </a:solidFill>
                <a:latin typeface="Montserrat" pitchFamily="2" charset="0"/>
              </a:rPr>
              <a:t>educator</a:t>
            </a:r>
            <a:r>
              <a:rPr lang="en-GB" sz="2400" b="0" i="0" u="none" strike="noStrike" baseline="0" dirty="0">
                <a:solidFill>
                  <a:srgbClr val="000000"/>
                </a:solidFill>
                <a:latin typeface="Montserrat" pitchFamily="2" charset="0"/>
              </a:rPr>
              <a:t>, Cindy highlights the different aspects to careers in this field: investigating issues and aiming to find clinical solutions, working directly with patients, and helping to train and support the next generation of gynaecologists. </a:t>
            </a:r>
          </a:p>
          <a:p>
            <a:endParaRPr lang="en-GB" sz="2400" b="0" i="0" u="none" strike="noStrike" baseline="0" dirty="0">
              <a:solidFill>
                <a:srgbClr val="000000"/>
              </a:solidFill>
              <a:latin typeface="Montserrat" pitchFamily="2" charset="0"/>
            </a:endParaRPr>
          </a:p>
          <a:p>
            <a:r>
              <a:rPr lang="en-GB" sz="2400" b="0" i="0" u="none" strike="noStrike" baseline="0" dirty="0">
                <a:solidFill>
                  <a:srgbClr val="003399"/>
                </a:solidFill>
                <a:latin typeface="Montserrat" pitchFamily="2" charset="0"/>
              </a:rPr>
              <a:t>“Robotic surgery allows for very complicated surgery to be done with more precision, flexibility and control than open surgery as it is performed through very small incisions</a:t>
            </a:r>
            <a:r>
              <a:rPr lang="en-GB" sz="2400" dirty="0">
                <a:solidFill>
                  <a:srgbClr val="003399"/>
                </a:solidFill>
                <a:latin typeface="Montserrat" pitchFamily="2" charset="0"/>
              </a:rPr>
              <a:t>.</a:t>
            </a:r>
          </a:p>
          <a:p>
            <a:endParaRPr lang="en-GB" sz="2400" dirty="0">
              <a:solidFill>
                <a:srgbClr val="000000"/>
              </a:solidFill>
              <a:latin typeface="Montserrat" pitchFamily="2" charset="0"/>
            </a:endParaRPr>
          </a:p>
          <a:p>
            <a:r>
              <a:rPr lang="en-GB" sz="2400" b="0" i="0" u="none" strike="noStrike" baseline="0" dirty="0">
                <a:solidFill>
                  <a:srgbClr val="003399"/>
                </a:solidFill>
                <a:latin typeface="Montserrat" pitchFamily="2" charset="0"/>
              </a:rPr>
              <a:t>“Additionally, technologic advances with medical devices allow surgically implanted devices to be placed with less anaesthesia and through smaller incisions. Finally, the accuracy of radiographic and other diagnostic technologies has improved so much that we are detecting earlier stages of medical conditions which allows for minimally invasive treatments to be performed.”</a:t>
            </a:r>
          </a:p>
          <a:p>
            <a:pPr algn="r"/>
            <a:r>
              <a:rPr lang="en-GB" sz="2400" dirty="0">
                <a:solidFill>
                  <a:srgbClr val="003399"/>
                </a:solidFill>
                <a:latin typeface="Montserrat" pitchFamily="2" charset="0"/>
              </a:rPr>
              <a:t>– Cindy </a:t>
            </a:r>
          </a:p>
        </p:txBody>
      </p:sp>
      <p:sp>
        <p:nvSpPr>
          <p:cNvPr id="12" name="TextBox 11">
            <a:extLst>
              <a:ext uri="{FF2B5EF4-FFF2-40B4-BE49-F238E27FC236}">
                <a16:creationId xmlns:a16="http://schemas.microsoft.com/office/drawing/2014/main" id="{5266006D-2475-ADAC-254D-5B9B106A8984}"/>
              </a:ext>
            </a:extLst>
          </p:cNvPr>
          <p:cNvSpPr txBox="1"/>
          <p:nvPr/>
        </p:nvSpPr>
        <p:spPr>
          <a:xfrm>
            <a:off x="15161016" y="9790964"/>
            <a:ext cx="3126984" cy="338554"/>
          </a:xfrm>
          <a:prstGeom prst="rect">
            <a:avLst/>
          </a:prstGeom>
          <a:noFill/>
        </p:spPr>
        <p:txBody>
          <a:bodyPr wrap="square">
            <a:spAutoFit/>
          </a:bodyPr>
          <a:lstStyle/>
          <a:p>
            <a:r>
              <a:rPr lang="en-GB" sz="1600" b="0" i="1" u="none" strike="noStrike" baseline="0" dirty="0">
                <a:solidFill>
                  <a:schemeClr val="bg1"/>
                </a:solidFill>
                <a:latin typeface="Montserrat" pitchFamily="2" charset="0"/>
              </a:rPr>
              <a:t>Cindy in the operating room</a:t>
            </a:r>
            <a:endParaRPr lang="en-GB" sz="1600" dirty="0">
              <a:solidFill>
                <a:schemeClr val="bg1"/>
              </a:solidFill>
              <a:latin typeface="Montserrat" pitchFamily="2" charset="0"/>
            </a:endParaRPr>
          </a:p>
        </p:txBody>
      </p:sp>
    </p:spTree>
    <p:extLst>
      <p:ext uri="{BB962C8B-B14F-4D97-AF65-F5344CB8AC3E}">
        <p14:creationId xmlns:p14="http://schemas.microsoft.com/office/powerpoint/2010/main" val="73148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9">
                                            <p:txEl>
                                              <p:pRg st="5" end="5"/>
                                            </p:txEl>
                                          </p:spTgt>
                                        </p:tgtEl>
                                        <p:attrNameLst>
                                          <p:attrName>style.visibility</p:attrName>
                                        </p:attrNameLst>
                                      </p:cBhvr>
                                      <p:to>
                                        <p:strVal val="visible"/>
                                      </p:to>
                                    </p:set>
                                    <p:animEffect transition="in" filter="fade">
                                      <p:cBhvr>
                                        <p:cTn id="26" dur="1000"/>
                                        <p:tgtEl>
                                          <p:spTgt spid="9">
                                            <p:txEl>
                                              <p:pRg st="5" end="5"/>
                                            </p:txEl>
                                          </p:spTgt>
                                        </p:tgtEl>
                                      </p:cBhvr>
                                    </p:animEffect>
                                    <p:anim calcmode="lin" valueType="num">
                                      <p:cBhvr>
                                        <p:cTn id="27"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rot="-5400000">
            <a:off x="11163300" y="3162300"/>
            <a:ext cx="10287000" cy="3962400"/>
            <a:chOff x="0" y="0"/>
            <a:chExt cx="3130550" cy="2152833"/>
          </a:xfrm>
          <a:solidFill>
            <a:srgbClr val="3660AA"/>
          </a:solidFill>
        </p:grpSpPr>
        <p:sp>
          <p:nvSpPr>
            <p:cNvPr id="5" name="Freeform 5"/>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grpFill/>
          </p:spPr>
        </p:sp>
      </p:grpSp>
      <p:sp>
        <p:nvSpPr>
          <p:cNvPr id="10" name="TextBox 10"/>
          <p:cNvSpPr txBox="1"/>
          <p:nvPr/>
        </p:nvSpPr>
        <p:spPr>
          <a:xfrm>
            <a:off x="838200" y="9252756"/>
            <a:ext cx="4979916" cy="284693"/>
          </a:xfrm>
          <a:prstGeom prst="rect">
            <a:avLst/>
          </a:prstGeom>
        </p:spPr>
        <p:txBody>
          <a:bodyPr lIns="0" tIns="0" rIns="0" bIns="0" rtlCol="0" anchor="t">
            <a:spAutoFit/>
          </a:bodyPr>
          <a:lstStyle/>
          <a:p>
            <a:pPr>
              <a:lnSpc>
                <a:spcPts val="2380"/>
              </a:lnSpc>
            </a:pPr>
            <a:r>
              <a:rPr lang="en-US" sz="1700" dirty="0">
                <a:solidFill>
                  <a:schemeClr val="tx1">
                    <a:lumMod val="65000"/>
                    <a:lumOff val="35000"/>
                  </a:schemeClr>
                </a:solidFill>
                <a:latin typeface="Montserrat Semi-Bold"/>
              </a:rPr>
              <a:t>12       </a:t>
            </a:r>
            <a:r>
              <a:rPr lang="en-US" sz="1700" dirty="0">
                <a:solidFill>
                  <a:schemeClr val="tx1">
                    <a:lumMod val="65000"/>
                    <a:lumOff val="35000"/>
                  </a:schemeClr>
                </a:solidFill>
                <a:latin typeface="Montserrat Semi-Bold Bold"/>
              </a:rPr>
              <a:t>futurumcareers.com</a:t>
            </a:r>
          </a:p>
        </p:txBody>
      </p:sp>
      <p:sp>
        <p:nvSpPr>
          <p:cNvPr id="7" name="TextBox 6">
            <a:extLst>
              <a:ext uri="{FF2B5EF4-FFF2-40B4-BE49-F238E27FC236}">
                <a16:creationId xmlns:a16="http://schemas.microsoft.com/office/drawing/2014/main" id="{A760A96C-1D8D-E531-239E-344FB7EB693F}"/>
              </a:ext>
            </a:extLst>
          </p:cNvPr>
          <p:cNvSpPr txBox="1"/>
          <p:nvPr/>
        </p:nvSpPr>
        <p:spPr>
          <a:xfrm>
            <a:off x="624840" y="617489"/>
            <a:ext cx="11803715" cy="769441"/>
          </a:xfrm>
          <a:prstGeom prst="rect">
            <a:avLst/>
          </a:prstGeom>
          <a:noFill/>
        </p:spPr>
        <p:txBody>
          <a:bodyPr wrap="square">
            <a:spAutoFit/>
          </a:bodyPr>
          <a:lstStyle/>
          <a:p>
            <a:r>
              <a:rPr lang="en-GB" sz="4400" b="1" i="0" u="none" strike="noStrike" baseline="0" dirty="0">
                <a:solidFill>
                  <a:srgbClr val="000000"/>
                </a:solidFill>
                <a:latin typeface="Montserrat Black" pitchFamily="2" charset="0"/>
              </a:rPr>
              <a:t>Pathway from school to </a:t>
            </a:r>
            <a:r>
              <a:rPr lang="en-GB" sz="4400" b="0" i="1" u="none" strike="noStrike" baseline="0" dirty="0">
                <a:solidFill>
                  <a:srgbClr val="000000"/>
                </a:solidFill>
                <a:latin typeface="Montserrat" pitchFamily="2" charset="0"/>
              </a:rPr>
              <a:t>gynaecology</a:t>
            </a:r>
            <a:endParaRPr lang="en-GB" sz="4400" dirty="0"/>
          </a:p>
        </p:txBody>
      </p:sp>
      <p:sp>
        <p:nvSpPr>
          <p:cNvPr id="8" name="TextBox 7">
            <a:extLst>
              <a:ext uri="{FF2B5EF4-FFF2-40B4-BE49-F238E27FC236}">
                <a16:creationId xmlns:a16="http://schemas.microsoft.com/office/drawing/2014/main" id="{7D1555F2-427C-9C79-4D53-9F726A7F2290}"/>
              </a:ext>
            </a:extLst>
          </p:cNvPr>
          <p:cNvSpPr txBox="1"/>
          <p:nvPr/>
        </p:nvSpPr>
        <p:spPr>
          <a:xfrm>
            <a:off x="609600" y="1485900"/>
            <a:ext cx="13182600" cy="7017306"/>
          </a:xfrm>
          <a:prstGeom prst="rect">
            <a:avLst/>
          </a:prstGeom>
          <a:noFill/>
        </p:spPr>
        <p:txBody>
          <a:bodyPr wrap="square" rtlCol="0">
            <a:spAutoFit/>
          </a:bodyPr>
          <a:lstStyle/>
          <a:p>
            <a:pPr algn="l"/>
            <a:endParaRPr lang="en-GB" sz="2400" b="0" i="0" u="none" strike="noStrike" baseline="0" dirty="0">
              <a:solidFill>
                <a:srgbClr val="000000"/>
              </a:solidFill>
              <a:latin typeface="Montserrat" pitchFamily="2" charset="0"/>
            </a:endParaRPr>
          </a:p>
          <a:p>
            <a:r>
              <a:rPr lang="en-GB" sz="2400" b="0" i="0" u="none" strike="noStrike" baseline="0" dirty="0">
                <a:solidFill>
                  <a:srgbClr val="000000"/>
                </a:solidFill>
                <a:latin typeface="Montserrat" pitchFamily="2" charset="0"/>
              </a:rPr>
              <a:t>Study </a:t>
            </a:r>
            <a:r>
              <a:rPr lang="en-GB" sz="2400" b="0" i="0" u="none" strike="noStrike" baseline="0" dirty="0">
                <a:solidFill>
                  <a:schemeClr val="accent1">
                    <a:lumMod val="75000"/>
                  </a:schemeClr>
                </a:solidFill>
                <a:latin typeface="Montserrat" pitchFamily="2" charset="0"/>
              </a:rPr>
              <a:t>biology</a:t>
            </a:r>
            <a:r>
              <a:rPr lang="en-GB" sz="2400" b="0" i="0" u="none" strike="noStrike" baseline="0" dirty="0">
                <a:solidFill>
                  <a:srgbClr val="000000"/>
                </a:solidFill>
                <a:latin typeface="Montserrat" pitchFamily="2" charset="0"/>
              </a:rPr>
              <a:t>, </a:t>
            </a:r>
            <a:r>
              <a:rPr lang="en-GB" sz="2400" b="0" i="0" u="none" strike="noStrike" baseline="0" dirty="0">
                <a:solidFill>
                  <a:schemeClr val="accent1">
                    <a:lumMod val="75000"/>
                  </a:schemeClr>
                </a:solidFill>
                <a:latin typeface="Montserrat" pitchFamily="2" charset="0"/>
              </a:rPr>
              <a:t>chemistry</a:t>
            </a:r>
            <a:r>
              <a:rPr lang="en-GB" sz="2400" b="0" i="0" u="none" strike="noStrike" baseline="0" dirty="0">
                <a:solidFill>
                  <a:srgbClr val="000000"/>
                </a:solidFill>
                <a:latin typeface="Montserrat" pitchFamily="2" charset="0"/>
              </a:rPr>
              <a:t>, </a:t>
            </a:r>
            <a:r>
              <a:rPr lang="en-GB" sz="2400" b="0" i="0" u="none" strike="noStrike" baseline="0" dirty="0">
                <a:solidFill>
                  <a:schemeClr val="accent1">
                    <a:lumMod val="75000"/>
                  </a:schemeClr>
                </a:solidFill>
                <a:latin typeface="Montserrat" pitchFamily="2" charset="0"/>
              </a:rPr>
              <a:t>physics</a:t>
            </a:r>
            <a:r>
              <a:rPr lang="en-GB" sz="2400" b="0" i="0" u="none" strike="noStrike" baseline="0" dirty="0">
                <a:solidFill>
                  <a:srgbClr val="000000"/>
                </a:solidFill>
                <a:latin typeface="Montserrat" pitchFamily="2" charset="0"/>
              </a:rPr>
              <a:t> and </a:t>
            </a:r>
            <a:r>
              <a:rPr lang="en-GB" sz="2400" b="0" i="0" u="none" strike="noStrike" baseline="0" dirty="0">
                <a:solidFill>
                  <a:schemeClr val="accent1">
                    <a:lumMod val="75000"/>
                  </a:schemeClr>
                </a:solidFill>
                <a:latin typeface="Montserrat" pitchFamily="2" charset="0"/>
              </a:rPr>
              <a:t>mathematics</a:t>
            </a:r>
            <a:r>
              <a:rPr lang="en-GB" sz="2400" b="0" i="0" u="none" strike="noStrike" baseline="0" dirty="0">
                <a:solidFill>
                  <a:srgbClr val="000000"/>
                </a:solidFill>
                <a:latin typeface="Montserrat" pitchFamily="2" charset="0"/>
              </a:rPr>
              <a:t>. Working in OB/GYN also involves having strong interpersonal and communication skills, so taking </a:t>
            </a:r>
            <a:r>
              <a:rPr lang="en-GB" sz="2400" b="0" i="0" u="none" strike="noStrike" baseline="0" dirty="0">
                <a:solidFill>
                  <a:schemeClr val="accent1">
                    <a:lumMod val="75000"/>
                  </a:schemeClr>
                </a:solidFill>
                <a:latin typeface="Montserrat" pitchFamily="2" charset="0"/>
              </a:rPr>
              <a:t>language courses </a:t>
            </a:r>
            <a:r>
              <a:rPr lang="en-GB" sz="2400" b="0" i="0" u="none" strike="noStrike" baseline="0" dirty="0">
                <a:solidFill>
                  <a:srgbClr val="000000"/>
                </a:solidFill>
                <a:latin typeface="Montserrat" pitchFamily="2" charset="0"/>
              </a:rPr>
              <a:t>can be very useful too.</a:t>
            </a:r>
          </a:p>
          <a:p>
            <a:endParaRPr lang="en-GB" sz="2400" b="0" i="0" u="none" strike="noStrike" baseline="0" dirty="0">
              <a:solidFill>
                <a:srgbClr val="000000"/>
              </a:solidFill>
              <a:latin typeface="Montserrat" pitchFamily="2" charset="0"/>
            </a:endParaRPr>
          </a:p>
          <a:p>
            <a:r>
              <a:rPr lang="en-GB" sz="2400" b="0" i="0" u="none" strike="noStrike" baseline="0" dirty="0">
                <a:solidFill>
                  <a:srgbClr val="000000"/>
                </a:solidFill>
                <a:latin typeface="Montserrat" pitchFamily="2" charset="0"/>
              </a:rPr>
              <a:t>To work in gynaecology, you must complete a </a:t>
            </a:r>
            <a:r>
              <a:rPr lang="en-GB" sz="2400" b="0" i="0" u="none" strike="noStrike" baseline="0" dirty="0">
                <a:solidFill>
                  <a:schemeClr val="accent1">
                    <a:lumMod val="75000"/>
                  </a:schemeClr>
                </a:solidFill>
                <a:latin typeface="Montserrat" pitchFamily="2" charset="0"/>
              </a:rPr>
              <a:t>medical degree </a:t>
            </a:r>
            <a:r>
              <a:rPr lang="en-GB" sz="2400" b="0" i="0" u="none" strike="noStrike" baseline="0" dirty="0">
                <a:solidFill>
                  <a:srgbClr val="000000"/>
                </a:solidFill>
                <a:latin typeface="Montserrat" pitchFamily="2" charset="0"/>
              </a:rPr>
              <a:t>before undergoing specialised training in </a:t>
            </a:r>
            <a:r>
              <a:rPr lang="en-GB" sz="2400" b="0" i="0" u="none" strike="noStrike" baseline="0" dirty="0">
                <a:solidFill>
                  <a:schemeClr val="accent1">
                    <a:lumMod val="75000"/>
                  </a:schemeClr>
                </a:solidFill>
                <a:latin typeface="Montserrat" pitchFamily="2" charset="0"/>
              </a:rPr>
              <a:t>obstetrics</a:t>
            </a:r>
            <a:r>
              <a:rPr lang="en-GB" sz="2400" b="0" i="0" u="none" strike="noStrike" baseline="0" dirty="0">
                <a:solidFill>
                  <a:srgbClr val="000000"/>
                </a:solidFill>
                <a:latin typeface="Montserrat" pitchFamily="2" charset="0"/>
              </a:rPr>
              <a:t> and </a:t>
            </a:r>
            <a:r>
              <a:rPr lang="en-GB" sz="2400" b="0" i="0" u="none" strike="noStrike" baseline="0" dirty="0">
                <a:solidFill>
                  <a:schemeClr val="accent1">
                    <a:lumMod val="75000"/>
                  </a:schemeClr>
                </a:solidFill>
                <a:latin typeface="Montserrat" pitchFamily="2" charset="0"/>
              </a:rPr>
              <a:t>gynaecology</a:t>
            </a:r>
            <a:r>
              <a:rPr lang="en-GB" sz="2400" b="0" i="0" u="none" strike="noStrike" baseline="0" dirty="0">
                <a:solidFill>
                  <a:srgbClr val="000000"/>
                </a:solidFill>
                <a:latin typeface="Montserrat" pitchFamily="2" charset="0"/>
              </a:rPr>
              <a:t>. If you are attending university in the US, you will need to do a </a:t>
            </a:r>
            <a:r>
              <a:rPr lang="en-GB" sz="2400" b="0" i="0" u="none" strike="noStrike" baseline="0" dirty="0">
                <a:solidFill>
                  <a:schemeClr val="accent1">
                    <a:lumMod val="75000"/>
                  </a:schemeClr>
                </a:solidFill>
                <a:latin typeface="Montserrat" pitchFamily="2" charset="0"/>
              </a:rPr>
              <a:t>pre-med degree </a:t>
            </a:r>
            <a:r>
              <a:rPr lang="en-GB" sz="2400" b="0" i="0" u="none" strike="noStrike" baseline="0" dirty="0">
                <a:solidFill>
                  <a:srgbClr val="000000"/>
                </a:solidFill>
                <a:latin typeface="Montserrat" pitchFamily="2" charset="0"/>
              </a:rPr>
              <a:t>before you start studying medicine.</a:t>
            </a:r>
          </a:p>
          <a:p>
            <a:endParaRPr lang="en-GB" sz="2400" b="0" i="0" u="none" strike="noStrike" baseline="0" dirty="0">
              <a:solidFill>
                <a:srgbClr val="000000"/>
              </a:solidFill>
              <a:latin typeface="Montserrat" pitchFamily="2" charset="0"/>
            </a:endParaRPr>
          </a:p>
          <a:p>
            <a:r>
              <a:rPr lang="en-GB" sz="2400" b="0" i="0" u="none" strike="noStrike" baseline="0" dirty="0">
                <a:solidFill>
                  <a:srgbClr val="000000"/>
                </a:solidFill>
                <a:latin typeface="Montserrat" pitchFamily="2" charset="0"/>
              </a:rPr>
              <a:t>If you have the option to choose courses during your university degree, Cindy recommends </a:t>
            </a:r>
            <a:r>
              <a:rPr lang="en-GB" sz="2400" b="0" i="0" u="none" strike="noStrike" baseline="0" dirty="0">
                <a:solidFill>
                  <a:schemeClr val="accent1">
                    <a:lumMod val="75000"/>
                  </a:schemeClr>
                </a:solidFill>
                <a:latin typeface="Montserrat" pitchFamily="2" charset="0"/>
              </a:rPr>
              <a:t>deductive reasoning</a:t>
            </a:r>
            <a:r>
              <a:rPr lang="en-GB" sz="2400" b="0" i="0" u="none" strike="noStrike" baseline="0" dirty="0">
                <a:solidFill>
                  <a:srgbClr val="000000"/>
                </a:solidFill>
                <a:latin typeface="Montserrat" pitchFamily="2" charset="0"/>
              </a:rPr>
              <a:t>, </a:t>
            </a:r>
            <a:r>
              <a:rPr lang="en-GB" sz="2400" b="0" i="0" u="none" strike="noStrike" baseline="0" dirty="0">
                <a:solidFill>
                  <a:schemeClr val="accent1">
                    <a:lumMod val="75000"/>
                  </a:schemeClr>
                </a:solidFill>
                <a:latin typeface="Montserrat" pitchFamily="2" charset="0"/>
              </a:rPr>
              <a:t>psychology</a:t>
            </a:r>
            <a:r>
              <a:rPr lang="en-GB" sz="2400" b="0" i="0" u="none" strike="noStrike" baseline="0" dirty="0">
                <a:solidFill>
                  <a:srgbClr val="000000"/>
                </a:solidFill>
                <a:latin typeface="Montserrat" pitchFamily="2" charset="0"/>
              </a:rPr>
              <a:t>, </a:t>
            </a:r>
            <a:r>
              <a:rPr lang="en-GB" sz="2400" b="0" i="0" u="none" strike="noStrike" baseline="0" dirty="0">
                <a:solidFill>
                  <a:schemeClr val="accent1">
                    <a:lumMod val="75000"/>
                  </a:schemeClr>
                </a:solidFill>
                <a:latin typeface="Montserrat" pitchFamily="2" charset="0"/>
              </a:rPr>
              <a:t>communication</a:t>
            </a:r>
            <a:r>
              <a:rPr lang="en-GB" sz="2400" b="0" i="0" u="none" strike="noStrike" baseline="0" dirty="0">
                <a:solidFill>
                  <a:srgbClr val="000000"/>
                </a:solidFill>
                <a:latin typeface="Montserrat" pitchFamily="2" charset="0"/>
              </a:rPr>
              <a:t>, </a:t>
            </a:r>
            <a:r>
              <a:rPr lang="en-GB" sz="2400" b="0" i="0" u="none" strike="noStrike" baseline="0" dirty="0">
                <a:solidFill>
                  <a:schemeClr val="accent1">
                    <a:lumMod val="75000"/>
                  </a:schemeClr>
                </a:solidFill>
                <a:latin typeface="Montserrat" pitchFamily="2" charset="0"/>
              </a:rPr>
              <a:t>epidemiology</a:t>
            </a:r>
            <a:r>
              <a:rPr lang="en-GB" sz="2400" b="0" i="0" u="none" strike="noStrike" baseline="0" dirty="0">
                <a:solidFill>
                  <a:srgbClr val="000000"/>
                </a:solidFill>
                <a:latin typeface="Montserrat" pitchFamily="2" charset="0"/>
              </a:rPr>
              <a:t>, </a:t>
            </a:r>
            <a:r>
              <a:rPr lang="en-GB" sz="2400" b="0" i="0" u="none" strike="noStrike" baseline="0" dirty="0">
                <a:solidFill>
                  <a:schemeClr val="accent1">
                    <a:lumMod val="75000"/>
                  </a:schemeClr>
                </a:solidFill>
                <a:latin typeface="Montserrat" pitchFamily="2" charset="0"/>
              </a:rPr>
              <a:t>ethics</a:t>
            </a:r>
            <a:r>
              <a:rPr lang="en-GB" sz="2400" b="0" i="0" u="none" strike="noStrike" baseline="0" dirty="0">
                <a:solidFill>
                  <a:srgbClr val="000000"/>
                </a:solidFill>
                <a:latin typeface="Montserrat" pitchFamily="2" charset="0"/>
              </a:rPr>
              <a:t>, </a:t>
            </a:r>
            <a:r>
              <a:rPr lang="en-GB" sz="2400" b="0" i="0" u="none" strike="noStrike" baseline="0" dirty="0">
                <a:solidFill>
                  <a:schemeClr val="accent1">
                    <a:lumMod val="75000"/>
                  </a:schemeClr>
                </a:solidFill>
                <a:latin typeface="Montserrat" pitchFamily="2" charset="0"/>
              </a:rPr>
              <a:t>anatomy</a:t>
            </a:r>
            <a:r>
              <a:rPr lang="en-GB" sz="2400" b="0" i="0" u="none" strike="noStrike" baseline="0" dirty="0">
                <a:solidFill>
                  <a:srgbClr val="000000"/>
                </a:solidFill>
                <a:latin typeface="Montserrat" pitchFamily="2" charset="0"/>
              </a:rPr>
              <a:t>, </a:t>
            </a:r>
            <a:r>
              <a:rPr lang="en-GB" sz="2400" b="0" i="0" u="none" strike="noStrike" baseline="0" dirty="0">
                <a:solidFill>
                  <a:schemeClr val="accent1">
                    <a:lumMod val="75000"/>
                  </a:schemeClr>
                </a:solidFill>
                <a:latin typeface="Montserrat" pitchFamily="2" charset="0"/>
              </a:rPr>
              <a:t>biochemistry</a:t>
            </a:r>
            <a:r>
              <a:rPr lang="en-GB" sz="2400" b="0" i="0" u="none" strike="noStrike" baseline="0" dirty="0">
                <a:solidFill>
                  <a:srgbClr val="000000"/>
                </a:solidFill>
                <a:latin typeface="Montserrat" pitchFamily="2" charset="0"/>
              </a:rPr>
              <a:t>, </a:t>
            </a:r>
            <a:r>
              <a:rPr lang="en-GB" sz="2400" b="0" i="0" u="none" strike="noStrike" baseline="0" dirty="0">
                <a:solidFill>
                  <a:schemeClr val="accent1">
                    <a:lumMod val="75000"/>
                  </a:schemeClr>
                </a:solidFill>
                <a:latin typeface="Montserrat" pitchFamily="2" charset="0"/>
              </a:rPr>
              <a:t>pathophysiology</a:t>
            </a:r>
            <a:r>
              <a:rPr lang="en-GB" sz="2400" b="0" i="0" u="none" strike="noStrike" baseline="0" dirty="0">
                <a:solidFill>
                  <a:srgbClr val="000000"/>
                </a:solidFill>
                <a:latin typeface="Montserrat" pitchFamily="2" charset="0"/>
              </a:rPr>
              <a:t>, </a:t>
            </a:r>
            <a:r>
              <a:rPr lang="en-GB" sz="2400" b="0" i="0" u="none" strike="noStrike" baseline="0" dirty="0">
                <a:solidFill>
                  <a:schemeClr val="accent1">
                    <a:lumMod val="75000"/>
                  </a:schemeClr>
                </a:solidFill>
                <a:latin typeface="Montserrat" pitchFamily="2" charset="0"/>
              </a:rPr>
              <a:t>pharmacology</a:t>
            </a:r>
            <a:r>
              <a:rPr lang="en-GB" sz="2400" b="0" i="0" u="none" strike="noStrike" baseline="0" dirty="0">
                <a:solidFill>
                  <a:srgbClr val="000000"/>
                </a:solidFill>
                <a:latin typeface="Montserrat" pitchFamily="2" charset="0"/>
              </a:rPr>
              <a:t>, </a:t>
            </a:r>
            <a:r>
              <a:rPr lang="en-GB" sz="2400" b="0" i="0" u="none" strike="noStrike" baseline="0" dirty="0">
                <a:solidFill>
                  <a:schemeClr val="accent1">
                    <a:lumMod val="75000"/>
                  </a:schemeClr>
                </a:solidFill>
                <a:latin typeface="Montserrat" pitchFamily="2" charset="0"/>
              </a:rPr>
              <a:t>pathology</a:t>
            </a:r>
            <a:r>
              <a:rPr lang="en-GB" sz="2400" b="0" i="0" u="none" strike="noStrike" baseline="0" dirty="0">
                <a:solidFill>
                  <a:srgbClr val="000000"/>
                </a:solidFill>
                <a:latin typeface="Montserrat" pitchFamily="2" charset="0"/>
              </a:rPr>
              <a:t> and </a:t>
            </a:r>
            <a:r>
              <a:rPr lang="en-GB" sz="2400" b="0" i="0" u="none" strike="noStrike" baseline="0" dirty="0">
                <a:solidFill>
                  <a:schemeClr val="accent1">
                    <a:lumMod val="75000"/>
                  </a:schemeClr>
                </a:solidFill>
                <a:latin typeface="Montserrat" pitchFamily="2" charset="0"/>
              </a:rPr>
              <a:t>immunology</a:t>
            </a:r>
            <a:r>
              <a:rPr lang="en-GB" sz="2400" b="0" i="0" u="none" strike="noStrike" baseline="0" dirty="0">
                <a:solidFill>
                  <a:srgbClr val="000000"/>
                </a:solidFill>
                <a:latin typeface="Montserrat" pitchFamily="2" charset="0"/>
              </a:rPr>
              <a:t>. “In addition, </a:t>
            </a:r>
            <a:r>
              <a:rPr lang="en-GB" sz="2400" b="0" i="0" u="none" strike="noStrike" baseline="0" dirty="0">
                <a:solidFill>
                  <a:schemeClr val="accent1">
                    <a:lumMod val="75000"/>
                  </a:schemeClr>
                </a:solidFill>
                <a:latin typeface="Montserrat" pitchFamily="2" charset="0"/>
              </a:rPr>
              <a:t>math</a:t>
            </a:r>
            <a:r>
              <a:rPr lang="en-GB" sz="2400" b="0" i="0" u="none" strike="noStrike" baseline="0" dirty="0">
                <a:solidFill>
                  <a:srgbClr val="000000"/>
                </a:solidFill>
                <a:latin typeface="Montserrat" pitchFamily="2" charset="0"/>
              </a:rPr>
              <a:t> skills that will help would be algebra, geometry, statistics and probability,” she adds. </a:t>
            </a:r>
          </a:p>
          <a:p>
            <a:endParaRPr lang="en-GB" sz="2400" b="0" i="0" u="none" strike="noStrike" baseline="0" dirty="0">
              <a:solidFill>
                <a:srgbClr val="000000"/>
              </a:solidFill>
              <a:latin typeface="Montserrat" pitchFamily="2" charset="0"/>
            </a:endParaRPr>
          </a:p>
          <a:p>
            <a:r>
              <a:rPr lang="en-GB" sz="2400" b="0" i="0" u="none" strike="noStrike" baseline="0" dirty="0">
                <a:solidFill>
                  <a:srgbClr val="000000"/>
                </a:solidFill>
                <a:latin typeface="Montserrat" pitchFamily="2" charset="0"/>
              </a:rPr>
              <a:t>Cindy recommends </a:t>
            </a:r>
            <a:r>
              <a:rPr lang="en-GB" sz="2400" b="0" i="0" u="none" strike="noStrike" baseline="0" dirty="0">
                <a:solidFill>
                  <a:srgbClr val="000000"/>
                </a:solidFill>
                <a:latin typeface="Montserrat" pitchFamily="2" charset="0"/>
                <a:hlinkClick r:id="rId2"/>
              </a:rPr>
              <a:t>Career Girls</a:t>
            </a:r>
            <a:r>
              <a:rPr lang="en-GB" sz="2400" b="0" i="0" u="none" strike="noStrike" baseline="0" dirty="0">
                <a:solidFill>
                  <a:srgbClr val="000000"/>
                </a:solidFill>
                <a:latin typeface="Montserrat" pitchFamily="2" charset="0"/>
              </a:rPr>
              <a:t>, which has a fantastic page on working in obstetrics and gynaecology, details of what an average day might involve, and interviews with various obstetrics and gynaecology role models.</a:t>
            </a:r>
          </a:p>
          <a:p>
            <a:endParaRPr lang="en-GB" dirty="0"/>
          </a:p>
        </p:txBody>
      </p:sp>
      <p:grpSp>
        <p:nvGrpSpPr>
          <p:cNvPr id="6" name="Group 12">
            <a:extLst>
              <a:ext uri="{FF2B5EF4-FFF2-40B4-BE49-F238E27FC236}">
                <a16:creationId xmlns:a16="http://schemas.microsoft.com/office/drawing/2014/main" id="{9CECB901-90A5-F7DC-1F5B-C59A8B4FE647}"/>
              </a:ext>
            </a:extLst>
          </p:cNvPr>
          <p:cNvGrpSpPr/>
          <p:nvPr/>
        </p:nvGrpSpPr>
        <p:grpSpPr>
          <a:xfrm rot="-5400000">
            <a:off x="11163301" y="3162300"/>
            <a:ext cx="10286998" cy="3962399"/>
            <a:chOff x="-1161230" y="-253749"/>
            <a:chExt cx="4294961" cy="1635893"/>
          </a:xfrm>
          <a:solidFill>
            <a:srgbClr val="55B8AD"/>
          </a:solidFill>
        </p:grpSpPr>
        <p:sp>
          <p:nvSpPr>
            <p:cNvPr id="9" name="Freeform 13">
              <a:extLst>
                <a:ext uri="{FF2B5EF4-FFF2-40B4-BE49-F238E27FC236}">
                  <a16:creationId xmlns:a16="http://schemas.microsoft.com/office/drawing/2014/main" id="{D7AD4CAD-E272-916A-2CF5-E65B4A360DFE}"/>
                </a:ext>
              </a:extLst>
            </p:cNvPr>
            <p:cNvSpPr/>
            <p:nvPr/>
          </p:nvSpPr>
          <p:spPr>
            <a:xfrm>
              <a:off x="-1161230" y="-253749"/>
              <a:ext cx="4294961" cy="1635893"/>
            </a:xfrm>
            <a:custGeom>
              <a:avLst/>
              <a:gdLst/>
              <a:ahLst/>
              <a:cxnLst/>
              <a:rect l="l" t="t" r="r" b="b"/>
              <a:pathLst>
                <a:path w="3130550" h="1460500">
                  <a:moveTo>
                    <a:pt x="0" y="1123950"/>
                  </a:moveTo>
                  <a:lnTo>
                    <a:pt x="0" y="1460500"/>
                  </a:lnTo>
                  <a:lnTo>
                    <a:pt x="3130550" y="1460500"/>
                  </a:lnTo>
                  <a:lnTo>
                    <a:pt x="3130550" y="0"/>
                  </a:lnTo>
                  <a:close/>
                </a:path>
              </a:pathLst>
            </a:custGeom>
            <a:grpFill/>
          </p:spPr>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1000"/>
                                        <p:tgtEl>
                                          <p:spTgt spid="8">
                                            <p:txEl>
                                              <p:pRg st="1" end="1"/>
                                            </p:txEl>
                                          </p:spTgt>
                                        </p:tgtEl>
                                      </p:cBhvr>
                                    </p:animEffect>
                                    <p:anim calcmode="lin" valueType="num">
                                      <p:cBhvr>
                                        <p:cTn id="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3" end="3"/>
                                            </p:txEl>
                                          </p:spTgt>
                                        </p:tgtEl>
                                        <p:attrNameLst>
                                          <p:attrName>style.visibility</p:attrName>
                                        </p:attrNameLst>
                                      </p:cBhvr>
                                      <p:to>
                                        <p:strVal val="visible"/>
                                      </p:to>
                                    </p:set>
                                    <p:animEffect transition="in" filter="fade">
                                      <p:cBhvr>
                                        <p:cTn id="14" dur="1000"/>
                                        <p:tgtEl>
                                          <p:spTgt spid="8">
                                            <p:txEl>
                                              <p:pRg st="3" end="3"/>
                                            </p:txEl>
                                          </p:spTgt>
                                        </p:tgtEl>
                                      </p:cBhvr>
                                    </p:animEffect>
                                    <p:anim calcmode="lin" valueType="num">
                                      <p:cBhvr>
                                        <p:cTn id="15"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5" end="5"/>
                                            </p:txEl>
                                          </p:spTgt>
                                        </p:tgtEl>
                                        <p:attrNameLst>
                                          <p:attrName>style.visibility</p:attrName>
                                        </p:attrNameLst>
                                      </p:cBhvr>
                                      <p:to>
                                        <p:strVal val="visible"/>
                                      </p:to>
                                    </p:set>
                                    <p:animEffect transition="in" filter="fade">
                                      <p:cBhvr>
                                        <p:cTn id="21" dur="1000"/>
                                        <p:tgtEl>
                                          <p:spTgt spid="8">
                                            <p:txEl>
                                              <p:pRg st="5" end="5"/>
                                            </p:txEl>
                                          </p:spTgt>
                                        </p:tgtEl>
                                      </p:cBhvr>
                                    </p:animEffect>
                                    <p:anim calcmode="lin" valueType="num">
                                      <p:cBhvr>
                                        <p:cTn id="22"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7" end="7"/>
                                            </p:txEl>
                                          </p:spTgt>
                                        </p:tgtEl>
                                        <p:attrNameLst>
                                          <p:attrName>style.visibility</p:attrName>
                                        </p:attrNameLst>
                                      </p:cBhvr>
                                      <p:to>
                                        <p:strVal val="visible"/>
                                      </p:to>
                                    </p:set>
                                    <p:animEffect transition="in" filter="fade">
                                      <p:cBhvr>
                                        <p:cTn id="28" dur="1000"/>
                                        <p:tgtEl>
                                          <p:spTgt spid="8">
                                            <p:txEl>
                                              <p:pRg st="7" end="7"/>
                                            </p:txEl>
                                          </p:spTgt>
                                        </p:tgtEl>
                                      </p:cBhvr>
                                    </p:animEffect>
                                    <p:anim calcmode="lin" valueType="num">
                                      <p:cBhvr>
                                        <p:cTn id="29" dur="1000" fill="hold"/>
                                        <p:tgtEl>
                                          <p:spTgt spid="8">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rot="-5400000">
            <a:off x="11620500" y="3619500"/>
            <a:ext cx="10287000" cy="3048000"/>
            <a:chOff x="0" y="0"/>
            <a:chExt cx="3130550" cy="2152833"/>
          </a:xfrm>
          <a:solidFill>
            <a:srgbClr val="3660AA"/>
          </a:solidFill>
        </p:grpSpPr>
        <p:sp>
          <p:nvSpPr>
            <p:cNvPr id="5" name="Freeform 5"/>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grpFill/>
          </p:spPr>
        </p:sp>
      </p:grpSp>
      <p:sp>
        <p:nvSpPr>
          <p:cNvPr id="10" name="TextBox 10"/>
          <p:cNvSpPr txBox="1"/>
          <p:nvPr/>
        </p:nvSpPr>
        <p:spPr>
          <a:xfrm>
            <a:off x="838200" y="9482688"/>
            <a:ext cx="4979916" cy="284693"/>
          </a:xfrm>
          <a:prstGeom prst="rect">
            <a:avLst/>
          </a:prstGeom>
        </p:spPr>
        <p:txBody>
          <a:bodyPr lIns="0" tIns="0" rIns="0" bIns="0" rtlCol="0" anchor="t">
            <a:spAutoFit/>
          </a:bodyPr>
          <a:lstStyle/>
          <a:p>
            <a:pPr>
              <a:lnSpc>
                <a:spcPts val="2380"/>
              </a:lnSpc>
            </a:pPr>
            <a:r>
              <a:rPr lang="en-US" sz="1700" dirty="0">
                <a:solidFill>
                  <a:schemeClr val="tx1">
                    <a:lumMod val="65000"/>
                    <a:lumOff val="35000"/>
                  </a:schemeClr>
                </a:solidFill>
                <a:latin typeface="Montserrat Semi-Bold"/>
              </a:rPr>
              <a:t>13       </a:t>
            </a:r>
            <a:r>
              <a:rPr lang="en-US" sz="1700" dirty="0">
                <a:solidFill>
                  <a:schemeClr val="tx1">
                    <a:lumMod val="65000"/>
                    <a:lumOff val="35000"/>
                  </a:schemeClr>
                </a:solidFill>
                <a:latin typeface="Montserrat Semi-Bold Bold"/>
              </a:rPr>
              <a:t>futurumcareers.com</a:t>
            </a:r>
          </a:p>
        </p:txBody>
      </p:sp>
      <p:sp>
        <p:nvSpPr>
          <p:cNvPr id="7" name="TextBox 6">
            <a:extLst>
              <a:ext uri="{FF2B5EF4-FFF2-40B4-BE49-F238E27FC236}">
                <a16:creationId xmlns:a16="http://schemas.microsoft.com/office/drawing/2014/main" id="{A760A96C-1D8D-E531-239E-344FB7EB693F}"/>
              </a:ext>
            </a:extLst>
          </p:cNvPr>
          <p:cNvSpPr txBox="1"/>
          <p:nvPr/>
        </p:nvSpPr>
        <p:spPr>
          <a:xfrm>
            <a:off x="685800" y="564758"/>
            <a:ext cx="10813115" cy="769441"/>
          </a:xfrm>
          <a:prstGeom prst="rect">
            <a:avLst/>
          </a:prstGeom>
          <a:noFill/>
        </p:spPr>
        <p:txBody>
          <a:bodyPr wrap="square">
            <a:spAutoFit/>
          </a:bodyPr>
          <a:lstStyle/>
          <a:p>
            <a:r>
              <a:rPr lang="en-GB" sz="4400" b="1" i="0" u="none" strike="noStrike" baseline="0" dirty="0">
                <a:solidFill>
                  <a:srgbClr val="000000"/>
                </a:solidFill>
                <a:latin typeface="Montserrat Black" pitchFamily="2" charset="0"/>
              </a:rPr>
              <a:t>Explore careers in</a:t>
            </a:r>
            <a:r>
              <a:rPr lang="en-GB" sz="4400" b="1" i="0" u="none" strike="noStrike" dirty="0">
                <a:solidFill>
                  <a:srgbClr val="000000"/>
                </a:solidFill>
                <a:latin typeface="Montserrat Black" pitchFamily="2" charset="0"/>
              </a:rPr>
              <a:t> </a:t>
            </a:r>
            <a:r>
              <a:rPr lang="en-GB" sz="4400" b="0" i="1" u="none" strike="noStrike" baseline="0" dirty="0">
                <a:solidFill>
                  <a:srgbClr val="000000"/>
                </a:solidFill>
                <a:latin typeface="Montserrat" pitchFamily="2" charset="0"/>
              </a:rPr>
              <a:t>gynaecology</a:t>
            </a:r>
            <a:endParaRPr lang="en-GB" sz="4400" dirty="0"/>
          </a:p>
        </p:txBody>
      </p:sp>
      <p:sp>
        <p:nvSpPr>
          <p:cNvPr id="8" name="TextBox 7">
            <a:extLst>
              <a:ext uri="{FF2B5EF4-FFF2-40B4-BE49-F238E27FC236}">
                <a16:creationId xmlns:a16="http://schemas.microsoft.com/office/drawing/2014/main" id="{7D1555F2-427C-9C79-4D53-9F726A7F2290}"/>
              </a:ext>
            </a:extLst>
          </p:cNvPr>
          <p:cNvSpPr txBox="1"/>
          <p:nvPr/>
        </p:nvSpPr>
        <p:spPr>
          <a:xfrm>
            <a:off x="685801" y="1740255"/>
            <a:ext cx="14173200" cy="7109639"/>
          </a:xfrm>
          <a:prstGeom prst="rect">
            <a:avLst/>
          </a:prstGeom>
          <a:noFill/>
        </p:spPr>
        <p:txBody>
          <a:bodyPr wrap="square" rtlCol="0">
            <a:spAutoFit/>
          </a:bodyPr>
          <a:lstStyle/>
          <a:p>
            <a:r>
              <a:rPr lang="en-GB" sz="2400" dirty="0">
                <a:solidFill>
                  <a:srgbClr val="006666"/>
                </a:solidFill>
                <a:latin typeface="Montserrat" pitchFamily="2" charset="0"/>
              </a:rPr>
              <a:t>“Working in gynaecology is very rewarding, but it is a demanding career and, thus, you must be passionate about the field. Gynaecologists will see patients in the clinic and operate at the hospital, so every day will be different. Skills that would be useful are dexterity, patience, communication, problem solving, flexibility, resilience, organisational skills and physical stamina.”</a:t>
            </a:r>
          </a:p>
          <a:p>
            <a:pPr algn="r"/>
            <a:r>
              <a:rPr lang="en-GB" sz="2400" dirty="0">
                <a:solidFill>
                  <a:srgbClr val="006666"/>
                </a:solidFill>
                <a:latin typeface="Montserrat" pitchFamily="2" charset="0"/>
              </a:rPr>
              <a:t>– Cindy </a:t>
            </a:r>
          </a:p>
          <a:p>
            <a:r>
              <a:rPr lang="en-GB" sz="2400" dirty="0">
                <a:solidFill>
                  <a:schemeClr val="tx1">
                    <a:lumMod val="65000"/>
                    <a:lumOff val="35000"/>
                  </a:schemeClr>
                </a:solidFill>
                <a:latin typeface="Montserrat" pitchFamily="2" charset="0"/>
              </a:rPr>
              <a:t>If you are interested in working with women’s health issues but do not want to be a gynaecologist, then there are lots of other options too. </a:t>
            </a:r>
            <a:r>
              <a:rPr lang="en-GB" sz="2400" dirty="0">
                <a:solidFill>
                  <a:srgbClr val="3660AA"/>
                </a:solidFill>
                <a:latin typeface="Montserrat" pitchFamily="2" charset="0"/>
              </a:rPr>
              <a:t>Nurses</a:t>
            </a:r>
            <a:r>
              <a:rPr lang="en-GB" sz="2400" dirty="0">
                <a:solidFill>
                  <a:schemeClr val="tx1">
                    <a:lumMod val="65000"/>
                    <a:lumOff val="35000"/>
                  </a:schemeClr>
                </a:solidFill>
                <a:latin typeface="Montserrat" pitchFamily="2" charset="0"/>
              </a:rPr>
              <a:t>,</a:t>
            </a:r>
            <a:r>
              <a:rPr lang="en-GB" sz="2400" dirty="0">
                <a:solidFill>
                  <a:srgbClr val="000000"/>
                </a:solidFill>
                <a:latin typeface="Montserrat" pitchFamily="2" charset="0"/>
              </a:rPr>
              <a:t> </a:t>
            </a:r>
            <a:r>
              <a:rPr lang="en-GB" sz="2400" dirty="0">
                <a:solidFill>
                  <a:srgbClr val="3660AA"/>
                </a:solidFill>
                <a:latin typeface="Montserrat" pitchFamily="2" charset="0"/>
              </a:rPr>
              <a:t>midwives</a:t>
            </a:r>
            <a:r>
              <a:rPr lang="en-GB" sz="2400" dirty="0">
                <a:solidFill>
                  <a:schemeClr val="tx1">
                    <a:lumMod val="65000"/>
                    <a:lumOff val="35000"/>
                  </a:schemeClr>
                </a:solidFill>
                <a:latin typeface="Montserrat" pitchFamily="2" charset="0"/>
              </a:rPr>
              <a:t>,</a:t>
            </a:r>
            <a:r>
              <a:rPr lang="en-GB" sz="2400" dirty="0">
                <a:solidFill>
                  <a:srgbClr val="000000"/>
                </a:solidFill>
                <a:latin typeface="Montserrat" pitchFamily="2" charset="0"/>
              </a:rPr>
              <a:t> </a:t>
            </a:r>
            <a:r>
              <a:rPr lang="en-GB" sz="2400" dirty="0">
                <a:solidFill>
                  <a:srgbClr val="3660AA"/>
                </a:solidFill>
                <a:latin typeface="Montserrat" pitchFamily="2" charset="0"/>
              </a:rPr>
              <a:t>general practitioners </a:t>
            </a:r>
            <a:r>
              <a:rPr lang="en-GB" sz="2400" dirty="0">
                <a:solidFill>
                  <a:schemeClr val="tx1">
                    <a:lumMod val="65000"/>
                    <a:lumOff val="35000"/>
                  </a:schemeClr>
                </a:solidFill>
                <a:latin typeface="Montserrat" pitchFamily="2" charset="0"/>
              </a:rPr>
              <a:t>and </a:t>
            </a:r>
            <a:r>
              <a:rPr lang="en-GB" sz="2400" dirty="0">
                <a:solidFill>
                  <a:srgbClr val="3660AA"/>
                </a:solidFill>
                <a:latin typeface="Montserrat" pitchFamily="2" charset="0"/>
              </a:rPr>
              <a:t>psychologists</a:t>
            </a:r>
            <a:r>
              <a:rPr lang="en-GB" sz="2400" dirty="0">
                <a:solidFill>
                  <a:schemeClr val="tx1">
                    <a:lumMod val="65000"/>
                    <a:lumOff val="35000"/>
                  </a:schemeClr>
                </a:solidFill>
                <a:latin typeface="Montserrat" pitchFamily="2" charset="0"/>
              </a:rPr>
              <a:t>, as well as jobs within </a:t>
            </a:r>
            <a:r>
              <a:rPr lang="en-GB" sz="2400" dirty="0">
                <a:solidFill>
                  <a:srgbClr val="3660AA"/>
                </a:solidFill>
                <a:latin typeface="Montserrat" pitchFamily="2" charset="0"/>
              </a:rPr>
              <a:t>non-profit organisations</a:t>
            </a:r>
            <a:r>
              <a:rPr lang="en-GB" sz="2400" dirty="0">
                <a:solidFill>
                  <a:srgbClr val="000000"/>
                </a:solidFill>
                <a:latin typeface="Montserrat" pitchFamily="2" charset="0"/>
              </a:rPr>
              <a:t> </a:t>
            </a:r>
            <a:r>
              <a:rPr lang="en-GB" sz="2400" dirty="0">
                <a:solidFill>
                  <a:schemeClr val="tx1">
                    <a:lumMod val="65000"/>
                    <a:lumOff val="35000"/>
                  </a:schemeClr>
                </a:solidFill>
                <a:latin typeface="Montserrat" pitchFamily="2" charset="0"/>
              </a:rPr>
              <a:t>and</a:t>
            </a:r>
            <a:r>
              <a:rPr lang="en-GB" sz="2400" dirty="0">
                <a:solidFill>
                  <a:srgbClr val="000000"/>
                </a:solidFill>
                <a:latin typeface="Montserrat" pitchFamily="2" charset="0"/>
              </a:rPr>
              <a:t> </a:t>
            </a:r>
            <a:r>
              <a:rPr lang="en-GB" sz="2400" dirty="0">
                <a:solidFill>
                  <a:srgbClr val="3660AA"/>
                </a:solidFill>
                <a:latin typeface="Montserrat" pitchFamily="2" charset="0"/>
              </a:rPr>
              <a:t>women’s centres</a:t>
            </a:r>
            <a:r>
              <a:rPr lang="en-GB" sz="2400" dirty="0">
                <a:solidFill>
                  <a:schemeClr val="tx1">
                    <a:lumMod val="65000"/>
                    <a:lumOff val="35000"/>
                  </a:schemeClr>
                </a:solidFill>
                <a:latin typeface="Montserrat" pitchFamily="2" charset="0"/>
              </a:rPr>
              <a:t>, all play important roles in improving women’s health.</a:t>
            </a:r>
          </a:p>
          <a:p>
            <a:endParaRPr lang="en-GB" sz="2400" dirty="0">
              <a:solidFill>
                <a:srgbClr val="000000"/>
              </a:solidFill>
              <a:latin typeface="Montserrat" pitchFamily="2" charset="0"/>
            </a:endParaRPr>
          </a:p>
          <a:p>
            <a:r>
              <a:rPr lang="en-GB" sz="2400" dirty="0">
                <a:solidFill>
                  <a:srgbClr val="000000"/>
                </a:solidFill>
                <a:latin typeface="Montserrat" pitchFamily="2" charset="0"/>
                <a:hlinkClick r:id="rId2"/>
              </a:rPr>
              <a:t>Indeed.com</a:t>
            </a:r>
            <a:r>
              <a:rPr lang="en-GB" sz="2400" dirty="0">
                <a:solidFill>
                  <a:srgbClr val="000000"/>
                </a:solidFill>
                <a:latin typeface="Montserrat" pitchFamily="2" charset="0"/>
              </a:rPr>
              <a:t> </a:t>
            </a:r>
            <a:r>
              <a:rPr lang="en-GB" sz="2400" dirty="0">
                <a:solidFill>
                  <a:schemeClr val="tx1">
                    <a:lumMod val="65000"/>
                    <a:lumOff val="35000"/>
                  </a:schemeClr>
                </a:solidFill>
                <a:latin typeface="Montserrat" pitchFamily="2" charset="0"/>
              </a:rPr>
              <a:t>has some useful information on working in obstetrics and gynaecology, including which skills you need to develop to be successful in this career.</a:t>
            </a:r>
          </a:p>
          <a:p>
            <a:endParaRPr lang="en-GB" sz="2400" dirty="0">
              <a:solidFill>
                <a:srgbClr val="000000"/>
              </a:solidFill>
              <a:latin typeface="Montserrat" pitchFamily="2" charset="0"/>
            </a:endParaRPr>
          </a:p>
          <a:p>
            <a:r>
              <a:rPr lang="en-GB" sz="2400" dirty="0">
                <a:solidFill>
                  <a:schemeClr val="tx1">
                    <a:lumMod val="65000"/>
                    <a:lumOff val="35000"/>
                  </a:schemeClr>
                </a:solidFill>
                <a:latin typeface="Montserrat" pitchFamily="2" charset="0"/>
              </a:rPr>
              <a:t>According to the US Bureau of Labour Statistics, the average annual salary for obstetricians and gynaecologists in the US is $277,000.</a:t>
            </a:r>
          </a:p>
          <a:p>
            <a:endParaRPr lang="en-GB" sz="2400" dirty="0">
              <a:solidFill>
                <a:srgbClr val="000000"/>
              </a:solidFill>
              <a:latin typeface="Montserrat" pitchFamily="2" charset="0"/>
            </a:endParaRPr>
          </a:p>
          <a:p>
            <a:r>
              <a:rPr lang="en-GB" sz="2400" dirty="0">
                <a:solidFill>
                  <a:schemeClr val="tx1">
                    <a:lumMod val="65000"/>
                    <a:lumOff val="35000"/>
                  </a:schemeClr>
                </a:solidFill>
                <a:latin typeface="Montserrat" pitchFamily="2" charset="0"/>
              </a:rPr>
              <a:t>Cindy recommends watching this 15-minute </a:t>
            </a:r>
            <a:r>
              <a:rPr lang="en-GB" sz="2400" dirty="0">
                <a:solidFill>
                  <a:srgbClr val="000000"/>
                </a:solidFill>
                <a:latin typeface="Montserrat" pitchFamily="2" charset="0"/>
                <a:hlinkClick r:id="rId3"/>
              </a:rPr>
              <a:t>video</a:t>
            </a:r>
            <a:r>
              <a:rPr lang="en-GB" sz="2400" dirty="0">
                <a:solidFill>
                  <a:srgbClr val="000000"/>
                </a:solidFill>
                <a:latin typeface="Montserrat" pitchFamily="2" charset="0"/>
              </a:rPr>
              <a:t> </a:t>
            </a:r>
            <a:r>
              <a:rPr lang="en-GB" sz="2400" dirty="0">
                <a:solidFill>
                  <a:schemeClr val="tx1">
                    <a:lumMod val="65000"/>
                    <a:lumOff val="35000"/>
                  </a:schemeClr>
                </a:solidFill>
                <a:latin typeface="Montserrat" pitchFamily="2" charset="0"/>
              </a:rPr>
              <a:t>by </a:t>
            </a:r>
            <a:r>
              <a:rPr lang="en-GB" sz="2400" dirty="0">
                <a:solidFill>
                  <a:srgbClr val="3660AA"/>
                </a:solidFill>
                <a:latin typeface="Montserrat" pitchFamily="2" charset="0"/>
              </a:rPr>
              <a:t>Med School Insiders </a:t>
            </a:r>
            <a:r>
              <a:rPr lang="en-GB" sz="2400" dirty="0">
                <a:solidFill>
                  <a:schemeClr val="tx1">
                    <a:lumMod val="65000"/>
                    <a:lumOff val="35000"/>
                  </a:schemeClr>
                </a:solidFill>
                <a:latin typeface="Montserrat" pitchFamily="2" charset="0"/>
              </a:rPr>
              <a:t>about what it is like to work in OB/GYN.</a:t>
            </a:r>
            <a:endParaRPr lang="en-GB" dirty="0">
              <a:solidFill>
                <a:schemeClr val="tx1">
                  <a:lumMod val="65000"/>
                  <a:lumOff val="35000"/>
                </a:schemeClr>
              </a:solidFill>
            </a:endParaRPr>
          </a:p>
        </p:txBody>
      </p:sp>
      <p:grpSp>
        <p:nvGrpSpPr>
          <p:cNvPr id="6" name="Group 12">
            <a:extLst>
              <a:ext uri="{FF2B5EF4-FFF2-40B4-BE49-F238E27FC236}">
                <a16:creationId xmlns:a16="http://schemas.microsoft.com/office/drawing/2014/main" id="{9CECB901-90A5-F7DC-1F5B-C59A8B4FE647}"/>
              </a:ext>
            </a:extLst>
          </p:cNvPr>
          <p:cNvGrpSpPr/>
          <p:nvPr/>
        </p:nvGrpSpPr>
        <p:grpSpPr>
          <a:xfrm rot="-5400000">
            <a:off x="11620501" y="3619500"/>
            <a:ext cx="10286998" cy="3048000"/>
            <a:chOff x="-1161230" y="-253749"/>
            <a:chExt cx="4294961" cy="1635893"/>
          </a:xfrm>
          <a:solidFill>
            <a:srgbClr val="55B8AD"/>
          </a:solidFill>
        </p:grpSpPr>
        <p:sp>
          <p:nvSpPr>
            <p:cNvPr id="9" name="Freeform 13">
              <a:extLst>
                <a:ext uri="{FF2B5EF4-FFF2-40B4-BE49-F238E27FC236}">
                  <a16:creationId xmlns:a16="http://schemas.microsoft.com/office/drawing/2014/main" id="{D7AD4CAD-E272-916A-2CF5-E65B4A360DFE}"/>
                </a:ext>
              </a:extLst>
            </p:cNvPr>
            <p:cNvSpPr/>
            <p:nvPr/>
          </p:nvSpPr>
          <p:spPr>
            <a:xfrm>
              <a:off x="-1161230" y="-253749"/>
              <a:ext cx="4294961" cy="1635893"/>
            </a:xfrm>
            <a:custGeom>
              <a:avLst/>
              <a:gdLst/>
              <a:ahLst/>
              <a:cxnLst/>
              <a:rect l="l" t="t" r="r" b="b"/>
              <a:pathLst>
                <a:path w="3130550" h="1460500">
                  <a:moveTo>
                    <a:pt x="0" y="1123950"/>
                  </a:moveTo>
                  <a:lnTo>
                    <a:pt x="0" y="1460500"/>
                  </a:lnTo>
                  <a:lnTo>
                    <a:pt x="3130550" y="1460500"/>
                  </a:lnTo>
                  <a:lnTo>
                    <a:pt x="3130550" y="0"/>
                  </a:lnTo>
                  <a:close/>
                </a:path>
              </a:pathLst>
            </a:custGeom>
            <a:grpFill/>
          </p:spPr>
        </p:sp>
      </p:grpSp>
    </p:spTree>
    <p:extLst>
      <p:ext uri="{BB962C8B-B14F-4D97-AF65-F5344CB8AC3E}">
        <p14:creationId xmlns:p14="http://schemas.microsoft.com/office/powerpoint/2010/main" val="790454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1000"/>
                                        <p:tgtEl>
                                          <p:spTgt spid="8">
                                            <p:txEl>
                                              <p:pRg st="1" end="1"/>
                                            </p:txEl>
                                          </p:spTgt>
                                        </p:tgtEl>
                                      </p:cBhvr>
                                    </p:animEffect>
                                    <p:anim calcmode="lin" valueType="num">
                                      <p:cBhvr>
                                        <p:cTn id="13"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fade">
                                      <p:cBhvr>
                                        <p:cTn id="19" dur="1000"/>
                                        <p:tgtEl>
                                          <p:spTgt spid="8">
                                            <p:txEl>
                                              <p:pRg st="2" end="2"/>
                                            </p:txEl>
                                          </p:spTgt>
                                        </p:tgtEl>
                                      </p:cBhvr>
                                    </p:animEffect>
                                    <p:anim calcmode="lin" valueType="num">
                                      <p:cBhvr>
                                        <p:cTn id="20"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xEl>
                                              <p:pRg st="4" end="4"/>
                                            </p:txEl>
                                          </p:spTgt>
                                        </p:tgtEl>
                                        <p:attrNameLst>
                                          <p:attrName>style.visibility</p:attrName>
                                        </p:attrNameLst>
                                      </p:cBhvr>
                                      <p:to>
                                        <p:strVal val="visible"/>
                                      </p:to>
                                    </p:set>
                                    <p:animEffect transition="in" filter="fade">
                                      <p:cBhvr>
                                        <p:cTn id="26" dur="1000"/>
                                        <p:tgtEl>
                                          <p:spTgt spid="8">
                                            <p:txEl>
                                              <p:pRg st="4" end="4"/>
                                            </p:txEl>
                                          </p:spTgt>
                                        </p:tgtEl>
                                      </p:cBhvr>
                                    </p:animEffect>
                                    <p:anim calcmode="lin" valueType="num">
                                      <p:cBhvr>
                                        <p:cTn id="27"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8">
                                            <p:txEl>
                                              <p:pRg st="6" end="6"/>
                                            </p:txEl>
                                          </p:spTgt>
                                        </p:tgtEl>
                                        <p:attrNameLst>
                                          <p:attrName>style.visibility</p:attrName>
                                        </p:attrNameLst>
                                      </p:cBhvr>
                                      <p:to>
                                        <p:strVal val="visible"/>
                                      </p:to>
                                    </p:set>
                                    <p:animEffect transition="in" filter="fade">
                                      <p:cBhvr>
                                        <p:cTn id="33" dur="1000"/>
                                        <p:tgtEl>
                                          <p:spTgt spid="8">
                                            <p:txEl>
                                              <p:pRg st="6" end="6"/>
                                            </p:txEl>
                                          </p:spTgt>
                                        </p:tgtEl>
                                      </p:cBhvr>
                                    </p:animEffect>
                                    <p:anim calcmode="lin" valueType="num">
                                      <p:cBhvr>
                                        <p:cTn id="34"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35"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8">
                                            <p:txEl>
                                              <p:pRg st="8" end="8"/>
                                            </p:txEl>
                                          </p:spTgt>
                                        </p:tgtEl>
                                        <p:attrNameLst>
                                          <p:attrName>style.visibility</p:attrName>
                                        </p:attrNameLst>
                                      </p:cBhvr>
                                      <p:to>
                                        <p:strVal val="visible"/>
                                      </p:to>
                                    </p:set>
                                    <p:animEffect transition="in" filter="fade">
                                      <p:cBhvr>
                                        <p:cTn id="40" dur="1000"/>
                                        <p:tgtEl>
                                          <p:spTgt spid="8">
                                            <p:txEl>
                                              <p:pRg st="8" end="8"/>
                                            </p:txEl>
                                          </p:spTgt>
                                        </p:tgtEl>
                                      </p:cBhvr>
                                    </p:animEffect>
                                    <p:anim calcmode="lin" valueType="num">
                                      <p:cBhvr>
                                        <p:cTn id="41" dur="1000" fill="hold"/>
                                        <p:tgtEl>
                                          <p:spTgt spid="8">
                                            <p:txEl>
                                              <p:pRg st="8" end="8"/>
                                            </p:txEl>
                                          </p:spTgt>
                                        </p:tgtEl>
                                        <p:attrNameLst>
                                          <p:attrName>ppt_x</p:attrName>
                                        </p:attrNameLst>
                                      </p:cBhvr>
                                      <p:tavLst>
                                        <p:tav tm="0">
                                          <p:val>
                                            <p:strVal val="#ppt_x"/>
                                          </p:val>
                                        </p:tav>
                                        <p:tav tm="100000">
                                          <p:val>
                                            <p:strVal val="#ppt_x"/>
                                          </p:val>
                                        </p:tav>
                                      </p:tavLst>
                                    </p:anim>
                                    <p:anim calcmode="lin" valueType="num">
                                      <p:cBhvr>
                                        <p:cTn id="42" dur="1000" fill="hold"/>
                                        <p:tgtEl>
                                          <p:spTgt spid="8">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480260" y="690610"/>
            <a:ext cx="7541824" cy="7006821"/>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sp>
      </p:grpSp>
      <p:grpSp>
        <p:nvGrpSpPr>
          <p:cNvPr id="4" name="Group 4"/>
          <p:cNvGrpSpPr/>
          <p:nvPr/>
        </p:nvGrpSpPr>
        <p:grpSpPr>
          <a:xfrm rot="5400000">
            <a:off x="-1746485" y="1746485"/>
            <a:ext cx="10287000" cy="6794030"/>
            <a:chOff x="0" y="0"/>
            <a:chExt cx="3130550" cy="2067566"/>
          </a:xfrm>
          <a:solidFill>
            <a:srgbClr val="3660AA"/>
          </a:solidFill>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sp>
      </p:grpSp>
      <p:sp>
        <p:nvSpPr>
          <p:cNvPr id="7" name="Freeform 7"/>
          <p:cNvSpPr/>
          <p:nvPr/>
        </p:nvSpPr>
        <p:spPr>
          <a:xfrm>
            <a:off x="685187" y="961307"/>
            <a:ext cx="7131984" cy="6423405"/>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dpi="0" rotWithShape="1">
            <a:blip r:embed="rId2" cstate="print">
              <a:extLst>
                <a:ext uri="{28A0092B-C50C-407E-A947-70E740481C1C}">
                  <a14:useLocalDpi xmlns:a14="http://schemas.microsoft.com/office/drawing/2010/main" val="0"/>
                </a:ext>
              </a:extLst>
            </a:blip>
            <a:srcRect/>
            <a:stretch>
              <a:fillRect l="-9628" r="-18948"/>
            </a:stretch>
          </a:blipFill>
          <a:ln w="12700">
            <a:noFill/>
          </a:ln>
        </p:spPr>
      </p:sp>
      <p:grpSp>
        <p:nvGrpSpPr>
          <p:cNvPr id="12" name="Group 12"/>
          <p:cNvGrpSpPr/>
          <p:nvPr/>
        </p:nvGrpSpPr>
        <p:grpSpPr>
          <a:xfrm rot="-5400000">
            <a:off x="14668271" y="1543335"/>
            <a:ext cx="5786039" cy="2699369"/>
            <a:chOff x="0" y="0"/>
            <a:chExt cx="3130550" cy="1460500"/>
          </a:xfrm>
          <a:solidFill>
            <a:srgbClr val="55B8AD"/>
          </a:solidFill>
        </p:grpSpPr>
        <p:sp>
          <p:nvSpPr>
            <p:cNvPr id="13" name="Freeform 13"/>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sp>
      </p:grpSp>
      <p:pic>
        <p:nvPicPr>
          <p:cNvPr id="14" name="Picture 14"/>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16843395" y="2537469"/>
            <a:ext cx="699726" cy="814819"/>
          </a:xfrm>
          <a:prstGeom prst="rect">
            <a:avLst/>
          </a:prstGeom>
        </p:spPr>
      </p:pic>
      <p:sp>
        <p:nvSpPr>
          <p:cNvPr id="16" name="TextBox 16"/>
          <p:cNvSpPr txBox="1"/>
          <p:nvPr/>
        </p:nvSpPr>
        <p:spPr>
          <a:xfrm>
            <a:off x="8502359" y="556200"/>
            <a:ext cx="9231931" cy="956993"/>
          </a:xfrm>
          <a:prstGeom prst="rect">
            <a:avLst/>
          </a:prstGeom>
        </p:spPr>
        <p:txBody>
          <a:bodyPr lIns="0" tIns="0" rIns="0" bIns="0" rtlCol="0" anchor="t">
            <a:spAutoFit/>
          </a:bodyPr>
          <a:lstStyle/>
          <a:p>
            <a:pPr>
              <a:lnSpc>
                <a:spcPts val="8469"/>
              </a:lnSpc>
            </a:pPr>
            <a:r>
              <a:rPr lang="en-US" sz="4400" b="1" dirty="0">
                <a:solidFill>
                  <a:schemeClr val="tx1">
                    <a:lumMod val="65000"/>
                    <a:lumOff val="35000"/>
                  </a:schemeClr>
                </a:solidFill>
                <a:latin typeface="Montserrat" pitchFamily="2" charset="0"/>
              </a:rPr>
              <a:t>Cindy’s</a:t>
            </a:r>
            <a:r>
              <a:rPr lang="en-US" sz="4400" dirty="0">
                <a:solidFill>
                  <a:schemeClr val="tx1">
                    <a:lumMod val="65000"/>
                    <a:lumOff val="35000"/>
                  </a:schemeClr>
                </a:solidFill>
                <a:latin typeface="Montserrat" pitchFamily="2" charset="0"/>
              </a:rPr>
              <a:t> career</a:t>
            </a:r>
          </a:p>
        </p:txBody>
      </p:sp>
      <p:sp>
        <p:nvSpPr>
          <p:cNvPr id="18" name="TextBox 18"/>
          <p:cNvSpPr txBox="1"/>
          <p:nvPr/>
        </p:nvSpPr>
        <p:spPr>
          <a:xfrm>
            <a:off x="533421" y="9383478"/>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14       </a:t>
            </a:r>
            <a:r>
              <a:rPr lang="en-US" sz="1700" dirty="0">
                <a:solidFill>
                  <a:srgbClr val="FFFFFF"/>
                </a:solidFill>
                <a:latin typeface="Montserrat Semi-Bold Bold"/>
              </a:rPr>
              <a:t>futurumcareers.com</a:t>
            </a:r>
          </a:p>
        </p:txBody>
      </p:sp>
      <p:sp>
        <p:nvSpPr>
          <p:cNvPr id="15" name="TextBox 14">
            <a:extLst>
              <a:ext uri="{FF2B5EF4-FFF2-40B4-BE49-F238E27FC236}">
                <a16:creationId xmlns:a16="http://schemas.microsoft.com/office/drawing/2014/main" id="{3A53941A-E251-E74B-A62D-7B881FE68664}"/>
              </a:ext>
            </a:extLst>
          </p:cNvPr>
          <p:cNvSpPr txBox="1"/>
          <p:nvPr/>
        </p:nvSpPr>
        <p:spPr>
          <a:xfrm>
            <a:off x="8502359" y="1505573"/>
            <a:ext cx="7993292" cy="7109639"/>
          </a:xfrm>
          <a:prstGeom prst="rect">
            <a:avLst/>
          </a:prstGeom>
          <a:noFill/>
        </p:spPr>
        <p:txBody>
          <a:bodyPr wrap="square">
            <a:spAutoFit/>
          </a:bodyPr>
          <a:lstStyle/>
          <a:p>
            <a:pPr algn="l"/>
            <a:endParaRPr lang="en-GB" sz="2400" b="0" i="0" u="none" strike="noStrike" baseline="0" dirty="0">
              <a:solidFill>
                <a:srgbClr val="006666"/>
              </a:solidFill>
              <a:latin typeface="Montserrat" pitchFamily="2" charset="0"/>
            </a:endParaRPr>
          </a:p>
          <a:p>
            <a:r>
              <a:rPr lang="en-GB" sz="2400" b="0" i="0" u="none" strike="noStrike" baseline="0" dirty="0">
                <a:solidFill>
                  <a:srgbClr val="006666"/>
                </a:solidFill>
                <a:latin typeface="Montserrat" pitchFamily="2" charset="0"/>
              </a:rPr>
              <a:t>“I was first inspired to pursue a career in gynaecology because I grew up </a:t>
            </a:r>
            <a:r>
              <a:rPr lang="en-GB" sz="2400" b="1" i="0" u="none" strike="noStrike" baseline="0" dirty="0">
                <a:solidFill>
                  <a:srgbClr val="006666"/>
                </a:solidFill>
                <a:latin typeface="Montserrat" pitchFamily="2" charset="0"/>
              </a:rPr>
              <a:t>sewing</a:t>
            </a:r>
            <a:r>
              <a:rPr lang="en-GB" sz="2400" b="0" i="0" u="none" strike="noStrike" baseline="0" dirty="0">
                <a:solidFill>
                  <a:srgbClr val="006666"/>
                </a:solidFill>
                <a:latin typeface="Montserrat" pitchFamily="2" charset="0"/>
              </a:rPr>
              <a:t> my own clothes with my mother and sister; I always enjoyed working with my hands. Sewing, in many respects, is like performing a surgery. You must understand the </a:t>
            </a:r>
            <a:r>
              <a:rPr lang="en-GB" sz="2400" b="1" i="0" u="none" strike="noStrike" baseline="0" dirty="0">
                <a:solidFill>
                  <a:srgbClr val="006666"/>
                </a:solidFill>
                <a:latin typeface="Montserrat" pitchFamily="2" charset="0"/>
              </a:rPr>
              <a:t>anatomy</a:t>
            </a:r>
            <a:r>
              <a:rPr lang="en-GB" sz="2400" b="0" i="0" u="none" strike="noStrike" baseline="0" dirty="0">
                <a:solidFill>
                  <a:srgbClr val="006666"/>
                </a:solidFill>
                <a:latin typeface="Montserrat" pitchFamily="2" charset="0"/>
              </a:rPr>
              <a:t> or material you are working with, know the techniques necessary to perform the task, and have the </a:t>
            </a:r>
            <a:r>
              <a:rPr lang="en-GB" sz="2400" b="1" i="0" u="none" strike="noStrike" baseline="0" dirty="0">
                <a:solidFill>
                  <a:srgbClr val="006666"/>
                </a:solidFill>
                <a:latin typeface="Montserrat" pitchFamily="2" charset="0"/>
              </a:rPr>
              <a:t>creativity</a:t>
            </a:r>
            <a:r>
              <a:rPr lang="en-GB" sz="2400" b="0" i="0" u="none" strike="noStrike" baseline="0" dirty="0">
                <a:solidFill>
                  <a:srgbClr val="006666"/>
                </a:solidFill>
                <a:latin typeface="Montserrat" pitchFamily="2" charset="0"/>
              </a:rPr>
              <a:t> and </a:t>
            </a:r>
            <a:r>
              <a:rPr lang="en-GB" sz="2400" b="1" i="0" u="none" strike="noStrike" baseline="0" dirty="0">
                <a:solidFill>
                  <a:srgbClr val="006666"/>
                </a:solidFill>
                <a:latin typeface="Montserrat" pitchFamily="2" charset="0"/>
              </a:rPr>
              <a:t>skill </a:t>
            </a:r>
            <a:r>
              <a:rPr lang="en-GB" sz="2400" b="0" i="0" u="none" strike="noStrike" baseline="0" dirty="0">
                <a:solidFill>
                  <a:srgbClr val="006666"/>
                </a:solidFill>
                <a:latin typeface="Montserrat" pitchFamily="2" charset="0"/>
              </a:rPr>
              <a:t>to finish the procedure/ product. </a:t>
            </a:r>
          </a:p>
          <a:p>
            <a:endParaRPr lang="en-GB" sz="2400" dirty="0">
              <a:solidFill>
                <a:srgbClr val="006666"/>
              </a:solidFill>
              <a:latin typeface="Montserrat" pitchFamily="2" charset="0"/>
            </a:endParaRPr>
          </a:p>
          <a:p>
            <a:r>
              <a:rPr lang="en-GB" sz="2400" b="0" i="0" u="none" strike="noStrike" baseline="0" dirty="0">
                <a:solidFill>
                  <a:srgbClr val="006666"/>
                </a:solidFill>
                <a:latin typeface="Montserrat" pitchFamily="2" charset="0"/>
              </a:rPr>
              <a:t>“In medical school, I was drawn to the specialty of </a:t>
            </a:r>
            <a:r>
              <a:rPr lang="en-GB" sz="2400" b="1" i="0" u="none" strike="noStrike" baseline="0" dirty="0">
                <a:solidFill>
                  <a:srgbClr val="006666"/>
                </a:solidFill>
                <a:latin typeface="Montserrat" pitchFamily="2" charset="0"/>
              </a:rPr>
              <a:t>surgery</a:t>
            </a:r>
            <a:r>
              <a:rPr lang="en-GB" sz="2400" b="0" i="0" u="none" strike="noStrike" baseline="0" dirty="0">
                <a:solidFill>
                  <a:srgbClr val="006666"/>
                </a:solidFill>
                <a:latin typeface="Montserrat" pitchFamily="2" charset="0"/>
              </a:rPr>
              <a:t> and wanted to improve women’s health conditions that require surgery. I did additional training to become a </a:t>
            </a:r>
            <a:r>
              <a:rPr lang="en-GB" sz="2400" b="1" i="0" u="none" strike="noStrike" baseline="0" dirty="0">
                <a:solidFill>
                  <a:srgbClr val="006666"/>
                </a:solidFill>
                <a:latin typeface="Montserrat" pitchFamily="2" charset="0"/>
              </a:rPr>
              <a:t>urogynaecologist</a:t>
            </a:r>
            <a:r>
              <a:rPr lang="en-GB" sz="2400" b="0" i="0" u="none" strike="noStrike" baseline="0" dirty="0">
                <a:solidFill>
                  <a:srgbClr val="006666"/>
                </a:solidFill>
                <a:latin typeface="Montserrat" pitchFamily="2" charset="0"/>
              </a:rPr>
              <a:t>, one who specifically performs </a:t>
            </a:r>
            <a:r>
              <a:rPr lang="en-GB" sz="2400" b="1" i="0" u="none" strike="noStrike" baseline="0" dirty="0">
                <a:solidFill>
                  <a:srgbClr val="006666"/>
                </a:solidFill>
                <a:latin typeface="Montserrat" pitchFamily="2" charset="0"/>
              </a:rPr>
              <a:t>reconstructive pelvic surgery</a:t>
            </a:r>
            <a:r>
              <a:rPr lang="en-GB" sz="2400" b="0" i="0" u="none" strike="noStrike" baseline="0" dirty="0">
                <a:solidFill>
                  <a:srgbClr val="006666"/>
                </a:solidFill>
                <a:latin typeface="Montserrat" pitchFamily="2" charset="0"/>
              </a:rPr>
              <a:t> involving the lower urinary tract organs and gynaecologic organs. </a:t>
            </a:r>
          </a:p>
          <a:p>
            <a:endParaRPr lang="en-GB" sz="2400" b="0" i="0" u="none" strike="noStrike" baseline="0" dirty="0">
              <a:latin typeface="Montserrat" pitchFamily="2" charset="0"/>
            </a:endParaRPr>
          </a:p>
        </p:txBody>
      </p:sp>
      <p:sp>
        <p:nvSpPr>
          <p:cNvPr id="9" name="TextBox 8">
            <a:extLst>
              <a:ext uri="{FF2B5EF4-FFF2-40B4-BE49-F238E27FC236}">
                <a16:creationId xmlns:a16="http://schemas.microsoft.com/office/drawing/2014/main" id="{CD7F59A8-F1E3-A805-4D68-E1F668148FE0}"/>
              </a:ext>
            </a:extLst>
          </p:cNvPr>
          <p:cNvSpPr txBox="1"/>
          <p:nvPr/>
        </p:nvSpPr>
        <p:spPr>
          <a:xfrm>
            <a:off x="1301184" y="7698376"/>
            <a:ext cx="9571702" cy="338554"/>
          </a:xfrm>
          <a:prstGeom prst="rect">
            <a:avLst/>
          </a:prstGeom>
          <a:noFill/>
        </p:spPr>
        <p:txBody>
          <a:bodyPr wrap="square">
            <a:spAutoFit/>
          </a:bodyPr>
          <a:lstStyle/>
          <a:p>
            <a:r>
              <a:rPr lang="en-GB" sz="1600" b="0" i="1" u="none" strike="noStrike" baseline="0" dirty="0">
                <a:solidFill>
                  <a:schemeClr val="bg1"/>
                </a:solidFill>
                <a:latin typeface="Montserrat" pitchFamily="2" charset="0"/>
              </a:rPr>
              <a:t>Cindy in the clinic</a:t>
            </a:r>
            <a:endParaRPr lang="en-GB" sz="1600" dirty="0">
              <a:solidFill>
                <a:schemeClr val="bg1"/>
              </a:solidFill>
              <a:latin typeface="Montserrat" pitchFamily="2" charset="0"/>
            </a:endParaRPr>
          </a:p>
        </p:txBody>
      </p:sp>
    </p:spTree>
    <p:extLst>
      <p:ext uri="{BB962C8B-B14F-4D97-AF65-F5344CB8AC3E}">
        <p14:creationId xmlns:p14="http://schemas.microsoft.com/office/powerpoint/2010/main" val="1003697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animEffect transition="in" filter="fade">
                                      <p:cBhvr>
                                        <p:cTn id="7" dur="1000"/>
                                        <p:tgtEl>
                                          <p:spTgt spid="15">
                                            <p:txEl>
                                              <p:pRg st="1" end="1"/>
                                            </p:txEl>
                                          </p:spTgt>
                                        </p:tgtEl>
                                      </p:cBhvr>
                                    </p:animEffect>
                                    <p:anim calcmode="lin" valueType="num">
                                      <p:cBhvr>
                                        <p:cTn id="8"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xEl>
                                              <p:pRg st="3" end="3"/>
                                            </p:txEl>
                                          </p:spTgt>
                                        </p:tgtEl>
                                        <p:attrNameLst>
                                          <p:attrName>style.visibility</p:attrName>
                                        </p:attrNameLst>
                                      </p:cBhvr>
                                      <p:to>
                                        <p:strVal val="visible"/>
                                      </p:to>
                                    </p:set>
                                    <p:animEffect transition="in" filter="fade">
                                      <p:cBhvr>
                                        <p:cTn id="14" dur="1000"/>
                                        <p:tgtEl>
                                          <p:spTgt spid="15">
                                            <p:txEl>
                                              <p:pRg st="3" end="3"/>
                                            </p:txEl>
                                          </p:spTgt>
                                        </p:tgtEl>
                                      </p:cBhvr>
                                    </p:animEffect>
                                    <p:anim calcmode="lin" valueType="num">
                                      <p:cBhvr>
                                        <p:cTn id="15" dur="10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1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rot="5400000">
            <a:off x="-2933700" y="2933700"/>
            <a:ext cx="10287000" cy="4419600"/>
            <a:chOff x="0" y="0"/>
            <a:chExt cx="3130550" cy="2067566"/>
          </a:xfrm>
          <a:solidFill>
            <a:srgbClr val="3660AA"/>
          </a:solidFill>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sp>
      </p:grpSp>
      <p:grpSp>
        <p:nvGrpSpPr>
          <p:cNvPr id="8" name="Group 8"/>
          <p:cNvGrpSpPr/>
          <p:nvPr/>
        </p:nvGrpSpPr>
        <p:grpSpPr>
          <a:xfrm rot="-5400000">
            <a:off x="14628997" y="1677804"/>
            <a:ext cx="5870210" cy="2514602"/>
            <a:chOff x="0" y="0"/>
            <a:chExt cx="3130550" cy="1460500"/>
          </a:xfrm>
          <a:solidFill>
            <a:srgbClr val="55B8AD"/>
          </a:solidFill>
        </p:grpSpPr>
        <p:sp>
          <p:nvSpPr>
            <p:cNvPr id="9" name="Freeform 9"/>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sp>
      </p:grpSp>
      <p:sp>
        <p:nvSpPr>
          <p:cNvPr id="10" name="TextBox 10"/>
          <p:cNvSpPr txBox="1"/>
          <p:nvPr/>
        </p:nvSpPr>
        <p:spPr>
          <a:xfrm>
            <a:off x="685800" y="9230343"/>
            <a:ext cx="4979916" cy="284693"/>
          </a:xfrm>
          <a:prstGeom prst="rect">
            <a:avLst/>
          </a:prstGeom>
        </p:spPr>
        <p:txBody>
          <a:bodyPr lIns="0" tIns="0" rIns="0" bIns="0" rtlCol="0" anchor="t">
            <a:spAutoFit/>
          </a:bodyPr>
          <a:lstStyle/>
          <a:p>
            <a:pPr>
              <a:lnSpc>
                <a:spcPts val="2380"/>
              </a:lnSpc>
            </a:pPr>
            <a:r>
              <a:rPr lang="en-US" sz="1700" dirty="0">
                <a:solidFill>
                  <a:schemeClr val="bg1"/>
                </a:solidFill>
                <a:latin typeface="Montserrat Semi-Bold"/>
              </a:rPr>
              <a:t>15       </a:t>
            </a:r>
            <a:r>
              <a:rPr lang="en-US" sz="1700" dirty="0">
                <a:solidFill>
                  <a:schemeClr val="bg1"/>
                </a:solidFill>
                <a:latin typeface="Montserrat Semi-Bold Bold"/>
              </a:rPr>
              <a:t>futurumcareers.com</a:t>
            </a:r>
          </a:p>
        </p:txBody>
      </p:sp>
      <p:sp>
        <p:nvSpPr>
          <p:cNvPr id="3" name="TextBox 2">
            <a:extLst>
              <a:ext uri="{FF2B5EF4-FFF2-40B4-BE49-F238E27FC236}">
                <a16:creationId xmlns:a16="http://schemas.microsoft.com/office/drawing/2014/main" id="{8E02131D-775E-2A6B-76E5-ED5F16DA0840}"/>
              </a:ext>
            </a:extLst>
          </p:cNvPr>
          <p:cNvSpPr txBox="1"/>
          <p:nvPr/>
        </p:nvSpPr>
        <p:spPr>
          <a:xfrm>
            <a:off x="3843351" y="809410"/>
            <a:ext cx="12944503" cy="7109639"/>
          </a:xfrm>
          <a:prstGeom prst="rect">
            <a:avLst/>
          </a:prstGeom>
          <a:noFill/>
        </p:spPr>
        <p:txBody>
          <a:bodyPr wrap="square">
            <a:spAutoFit/>
          </a:bodyPr>
          <a:lstStyle/>
          <a:p>
            <a:pPr algn="l"/>
            <a:endParaRPr lang="en-GB" sz="2400" b="0" i="0" u="none" strike="noStrike" baseline="0" dirty="0">
              <a:solidFill>
                <a:srgbClr val="000000"/>
              </a:solidFill>
              <a:latin typeface="Brandon Grotesque Regular"/>
            </a:endParaRPr>
          </a:p>
          <a:p>
            <a:r>
              <a:rPr lang="en-GB" sz="2400" b="0" i="0" u="none" strike="noStrike" baseline="0" dirty="0">
                <a:solidFill>
                  <a:srgbClr val="006666"/>
                </a:solidFill>
                <a:latin typeface="Montserrat" pitchFamily="2" charset="0"/>
              </a:rPr>
              <a:t>“Three major experiences of my childhood led me to be a </a:t>
            </a:r>
            <a:r>
              <a:rPr lang="en-GB" sz="2400" b="1" i="0" u="none" strike="noStrike" baseline="0" dirty="0">
                <a:solidFill>
                  <a:srgbClr val="006666"/>
                </a:solidFill>
                <a:latin typeface="Montserrat" pitchFamily="2" charset="0"/>
              </a:rPr>
              <a:t>researcher</a:t>
            </a:r>
            <a:r>
              <a:rPr lang="en-GB" sz="2400" b="0" i="0" u="none" strike="noStrike" baseline="0" dirty="0">
                <a:solidFill>
                  <a:srgbClr val="006666"/>
                </a:solidFill>
                <a:latin typeface="Montserrat" pitchFamily="2" charset="0"/>
              </a:rPr>
              <a:t>, </a:t>
            </a:r>
            <a:r>
              <a:rPr lang="en-GB" sz="2400" b="1" i="0" u="none" strike="noStrike" baseline="0" dirty="0">
                <a:solidFill>
                  <a:srgbClr val="006666"/>
                </a:solidFill>
                <a:latin typeface="Montserrat" pitchFamily="2" charset="0"/>
              </a:rPr>
              <a:t>surgeon</a:t>
            </a:r>
            <a:r>
              <a:rPr lang="en-GB" sz="2400" b="0" i="0" u="none" strike="noStrike" baseline="0" dirty="0">
                <a:solidFill>
                  <a:srgbClr val="006666"/>
                </a:solidFill>
                <a:latin typeface="Montserrat" pitchFamily="2" charset="0"/>
              </a:rPr>
              <a:t> and </a:t>
            </a:r>
            <a:r>
              <a:rPr lang="en-GB" sz="2400" b="1" i="0" u="none" strike="noStrike" baseline="0" dirty="0">
                <a:solidFill>
                  <a:srgbClr val="006666"/>
                </a:solidFill>
                <a:latin typeface="Montserrat" pitchFamily="2" charset="0"/>
              </a:rPr>
              <a:t>educator</a:t>
            </a:r>
            <a:r>
              <a:rPr lang="en-GB" sz="2400" b="0" i="0" u="none" strike="noStrike" baseline="0" dirty="0">
                <a:solidFill>
                  <a:srgbClr val="006666"/>
                </a:solidFill>
                <a:latin typeface="Montserrat" pitchFamily="2" charset="0"/>
              </a:rPr>
              <a:t>. As expressed, my mother taught me to sew at a very young age – cutting out the patterns and sewing with my hands. My father taught me to be a good </a:t>
            </a:r>
            <a:r>
              <a:rPr lang="en-GB" sz="2400" b="1" i="0" u="none" strike="noStrike" baseline="0" dirty="0">
                <a:solidFill>
                  <a:srgbClr val="006666"/>
                </a:solidFill>
                <a:latin typeface="Montserrat" pitchFamily="2" charset="0"/>
              </a:rPr>
              <a:t>researcher</a:t>
            </a:r>
            <a:r>
              <a:rPr lang="en-GB" sz="2400" b="0" i="0" u="none" strike="noStrike" baseline="0" dirty="0">
                <a:solidFill>
                  <a:srgbClr val="006666"/>
                </a:solidFill>
                <a:latin typeface="Montserrat" pitchFamily="2" charset="0"/>
              </a:rPr>
              <a:t> as I would watch him read dental manuals and journals. Lastly, when I was a teenager, I learned how to become a </a:t>
            </a:r>
            <a:r>
              <a:rPr lang="en-GB" sz="2400" b="1" i="0" u="none" strike="noStrike" baseline="0" dirty="0">
                <a:solidFill>
                  <a:srgbClr val="006666"/>
                </a:solidFill>
                <a:latin typeface="Montserrat" pitchFamily="2" charset="0"/>
              </a:rPr>
              <a:t>dance instructor</a:t>
            </a:r>
            <a:r>
              <a:rPr lang="en-GB" sz="2400" b="0" i="0" u="none" strike="noStrike" baseline="0" dirty="0">
                <a:solidFill>
                  <a:srgbClr val="006666"/>
                </a:solidFill>
                <a:latin typeface="Montserrat" pitchFamily="2" charset="0"/>
              </a:rPr>
              <a:t>. Teaching others gave me much satisfaction, so I wanted a profession where I could also teach what I know. </a:t>
            </a:r>
          </a:p>
          <a:p>
            <a:endParaRPr lang="en-GB" sz="2400" b="0" i="0" u="none" strike="noStrike" baseline="0" dirty="0">
              <a:solidFill>
                <a:srgbClr val="006666"/>
              </a:solidFill>
              <a:latin typeface="Montserrat" pitchFamily="2" charset="0"/>
            </a:endParaRPr>
          </a:p>
          <a:p>
            <a:r>
              <a:rPr lang="en-GB" sz="2400" b="0" i="0" u="none" strike="noStrike" baseline="0" dirty="0">
                <a:solidFill>
                  <a:srgbClr val="006666"/>
                </a:solidFill>
                <a:latin typeface="Montserrat" pitchFamily="2" charset="0"/>
              </a:rPr>
              <a:t>“</a:t>
            </a:r>
            <a:r>
              <a:rPr lang="en-GB" sz="2400" b="1" i="0" u="none" strike="noStrike" baseline="0" dirty="0">
                <a:solidFill>
                  <a:srgbClr val="006666"/>
                </a:solidFill>
                <a:latin typeface="Montserrat" pitchFamily="2" charset="0"/>
              </a:rPr>
              <a:t>Balancing</a:t>
            </a:r>
            <a:r>
              <a:rPr lang="en-GB" sz="2400" b="0" i="0" u="none" strike="noStrike" baseline="0" dirty="0">
                <a:solidFill>
                  <a:srgbClr val="006666"/>
                </a:solidFill>
                <a:latin typeface="Montserrat" pitchFamily="2" charset="0"/>
              </a:rPr>
              <a:t> research, surgery and education during my work is not easy, and it can get very busy. There are times I need to </a:t>
            </a:r>
            <a:r>
              <a:rPr lang="en-GB" sz="2400" b="1" i="0" u="none" strike="noStrike" baseline="0" dirty="0">
                <a:solidFill>
                  <a:srgbClr val="006666"/>
                </a:solidFill>
                <a:latin typeface="Montserrat" pitchFamily="2" charset="0"/>
              </a:rPr>
              <a:t>prioritise</a:t>
            </a:r>
            <a:r>
              <a:rPr lang="en-GB" sz="2400" b="0" i="0" u="none" strike="noStrike" baseline="0" dirty="0">
                <a:solidFill>
                  <a:srgbClr val="006666"/>
                </a:solidFill>
                <a:latin typeface="Montserrat" pitchFamily="2" charset="0"/>
              </a:rPr>
              <a:t> tasks, so staying </a:t>
            </a:r>
            <a:r>
              <a:rPr lang="en-GB" sz="2400" b="1" i="0" u="none" strike="noStrike" baseline="0" dirty="0">
                <a:solidFill>
                  <a:srgbClr val="006666"/>
                </a:solidFill>
                <a:latin typeface="Montserrat" pitchFamily="2" charset="0"/>
              </a:rPr>
              <a:t>organised</a:t>
            </a:r>
            <a:r>
              <a:rPr lang="en-GB" sz="2400" b="0" i="0" u="none" strike="noStrike" baseline="0" dirty="0">
                <a:solidFill>
                  <a:srgbClr val="006666"/>
                </a:solidFill>
                <a:latin typeface="Montserrat" pitchFamily="2" charset="0"/>
              </a:rPr>
              <a:t> and preparing ahead of time to meet specific </a:t>
            </a:r>
            <a:r>
              <a:rPr lang="en-GB" sz="2400" b="1" i="0" u="none" strike="noStrike" baseline="0" dirty="0">
                <a:solidFill>
                  <a:srgbClr val="006666"/>
                </a:solidFill>
                <a:latin typeface="Montserrat" pitchFamily="2" charset="0"/>
              </a:rPr>
              <a:t>deadlines</a:t>
            </a:r>
            <a:r>
              <a:rPr lang="en-GB" sz="2400" b="0" i="0" u="none" strike="noStrike" baseline="0" dirty="0">
                <a:solidFill>
                  <a:srgbClr val="006666"/>
                </a:solidFill>
                <a:latin typeface="Montserrat" pitchFamily="2" charset="0"/>
              </a:rPr>
              <a:t> is very important. I am </a:t>
            </a:r>
            <a:r>
              <a:rPr lang="en-GB" sz="2400" b="1" i="0" u="none" strike="noStrike" baseline="0" dirty="0">
                <a:solidFill>
                  <a:srgbClr val="006666"/>
                </a:solidFill>
                <a:latin typeface="Montserrat" pitchFamily="2" charset="0"/>
              </a:rPr>
              <a:t>passionate</a:t>
            </a:r>
            <a:r>
              <a:rPr lang="en-GB" sz="2400" b="0" i="0" u="none" strike="noStrike" baseline="0" dirty="0">
                <a:solidFill>
                  <a:srgbClr val="006666"/>
                </a:solidFill>
                <a:latin typeface="Montserrat" pitchFamily="2" charset="0"/>
              </a:rPr>
              <a:t> about all three areas and strive to do my best in each of them. </a:t>
            </a:r>
            <a:endParaRPr lang="en-GB" sz="2400" dirty="0">
              <a:solidFill>
                <a:srgbClr val="006666"/>
              </a:solidFill>
              <a:latin typeface="Montserrat" pitchFamily="2" charset="0"/>
            </a:endParaRPr>
          </a:p>
          <a:p>
            <a:endParaRPr lang="en-GB" sz="2400" b="0" i="0" u="none" strike="noStrike" baseline="0" dirty="0">
              <a:solidFill>
                <a:srgbClr val="006666"/>
              </a:solidFill>
              <a:latin typeface="Montserrat" pitchFamily="2" charset="0"/>
            </a:endParaRPr>
          </a:p>
          <a:p>
            <a:r>
              <a:rPr lang="en-GB" sz="2400" b="0" i="0" u="none" strike="noStrike" baseline="0" dirty="0">
                <a:solidFill>
                  <a:srgbClr val="006666"/>
                </a:solidFill>
                <a:latin typeface="Montserrat" pitchFamily="2" charset="0"/>
              </a:rPr>
              <a:t>“They all </a:t>
            </a:r>
            <a:r>
              <a:rPr lang="en-GB" sz="2400" b="1" i="0" u="none" strike="noStrike" baseline="0" dirty="0">
                <a:solidFill>
                  <a:srgbClr val="006666"/>
                </a:solidFill>
                <a:latin typeface="Montserrat" pitchFamily="2" charset="0"/>
              </a:rPr>
              <a:t>interconnect</a:t>
            </a:r>
            <a:r>
              <a:rPr lang="en-GB" sz="2400" b="0" i="0" u="none" strike="noStrike" baseline="0" dirty="0">
                <a:solidFill>
                  <a:srgbClr val="006666"/>
                </a:solidFill>
                <a:latin typeface="Montserrat" pitchFamily="2" charset="0"/>
              </a:rPr>
              <a:t>. When I am performing surgery, I have several </a:t>
            </a:r>
            <a:r>
              <a:rPr lang="en-GB" sz="2400" b="1" i="0" u="none" strike="noStrike" baseline="0" dirty="0">
                <a:solidFill>
                  <a:srgbClr val="006666"/>
                </a:solidFill>
                <a:latin typeface="Montserrat" pitchFamily="2" charset="0"/>
              </a:rPr>
              <a:t>trainees</a:t>
            </a:r>
            <a:r>
              <a:rPr lang="en-GB" sz="2400" b="0" i="0" u="none" strike="noStrike" baseline="0" dirty="0">
                <a:solidFill>
                  <a:srgbClr val="006666"/>
                </a:solidFill>
                <a:latin typeface="Montserrat" pitchFamily="2" charset="0"/>
              </a:rPr>
              <a:t> in the operating room and educate them on the surgical techniques and other clinical aspects. My research often involves </a:t>
            </a:r>
            <a:r>
              <a:rPr lang="en-GB" sz="2400" b="1" i="0" u="none" strike="noStrike" baseline="0" dirty="0">
                <a:solidFill>
                  <a:srgbClr val="006666"/>
                </a:solidFill>
                <a:latin typeface="Montserrat" pitchFamily="2" charset="0"/>
              </a:rPr>
              <a:t>clinical trials </a:t>
            </a:r>
            <a:r>
              <a:rPr lang="en-GB" sz="2400" b="0" i="0" u="none" strike="noStrike" baseline="0" dirty="0">
                <a:solidFill>
                  <a:srgbClr val="006666"/>
                </a:solidFill>
                <a:latin typeface="Montserrat" pitchFamily="2" charset="0"/>
              </a:rPr>
              <a:t>that involve the recruitment of patients, so I get them involved and educate my patients on the advances and improvements in patient care discovered through research.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rot="5400000">
            <a:off x="-2933700" y="2933700"/>
            <a:ext cx="10287000" cy="4419600"/>
            <a:chOff x="0" y="0"/>
            <a:chExt cx="3130550" cy="2067566"/>
          </a:xfrm>
          <a:solidFill>
            <a:srgbClr val="3660AA"/>
          </a:solidFill>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sp>
      </p:grpSp>
      <p:grpSp>
        <p:nvGrpSpPr>
          <p:cNvPr id="8" name="Group 8"/>
          <p:cNvGrpSpPr/>
          <p:nvPr/>
        </p:nvGrpSpPr>
        <p:grpSpPr>
          <a:xfrm rot="-5400000">
            <a:off x="14645819" y="1565786"/>
            <a:ext cx="5870210" cy="2738638"/>
            <a:chOff x="0" y="0"/>
            <a:chExt cx="3130550" cy="1460500"/>
          </a:xfrm>
          <a:solidFill>
            <a:srgbClr val="55B8AD"/>
          </a:solidFill>
        </p:grpSpPr>
        <p:sp>
          <p:nvSpPr>
            <p:cNvPr id="9" name="Freeform 9"/>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sp>
      </p:grpSp>
      <p:sp>
        <p:nvSpPr>
          <p:cNvPr id="10" name="TextBox 10"/>
          <p:cNvSpPr txBox="1"/>
          <p:nvPr/>
        </p:nvSpPr>
        <p:spPr>
          <a:xfrm>
            <a:off x="609600" y="9334500"/>
            <a:ext cx="4979916" cy="284693"/>
          </a:xfrm>
          <a:prstGeom prst="rect">
            <a:avLst/>
          </a:prstGeom>
        </p:spPr>
        <p:txBody>
          <a:bodyPr lIns="0" tIns="0" rIns="0" bIns="0" rtlCol="0" anchor="t">
            <a:spAutoFit/>
          </a:bodyPr>
          <a:lstStyle/>
          <a:p>
            <a:pPr>
              <a:lnSpc>
                <a:spcPts val="2380"/>
              </a:lnSpc>
            </a:pPr>
            <a:r>
              <a:rPr lang="en-US" sz="1700" dirty="0">
                <a:solidFill>
                  <a:schemeClr val="bg1"/>
                </a:solidFill>
                <a:latin typeface="Montserrat Semi-Bold"/>
              </a:rPr>
              <a:t>16       </a:t>
            </a:r>
            <a:r>
              <a:rPr lang="en-US" sz="1700" dirty="0">
                <a:solidFill>
                  <a:schemeClr val="bg1"/>
                </a:solidFill>
                <a:latin typeface="Montserrat Semi-Bold Bold"/>
              </a:rPr>
              <a:t>futurumcareers.com</a:t>
            </a:r>
          </a:p>
        </p:txBody>
      </p:sp>
      <p:sp>
        <p:nvSpPr>
          <p:cNvPr id="3" name="TextBox 2">
            <a:extLst>
              <a:ext uri="{FF2B5EF4-FFF2-40B4-BE49-F238E27FC236}">
                <a16:creationId xmlns:a16="http://schemas.microsoft.com/office/drawing/2014/main" id="{8E02131D-775E-2A6B-76E5-ED5F16DA0840}"/>
              </a:ext>
            </a:extLst>
          </p:cNvPr>
          <p:cNvSpPr txBox="1"/>
          <p:nvPr/>
        </p:nvSpPr>
        <p:spPr>
          <a:xfrm>
            <a:off x="4114800" y="1333500"/>
            <a:ext cx="12801601" cy="6370975"/>
          </a:xfrm>
          <a:prstGeom prst="rect">
            <a:avLst/>
          </a:prstGeom>
          <a:noFill/>
        </p:spPr>
        <p:txBody>
          <a:bodyPr wrap="square">
            <a:spAutoFit/>
          </a:bodyPr>
          <a:lstStyle/>
          <a:p>
            <a:r>
              <a:rPr lang="en-GB" sz="2400" b="0" i="0" u="none" strike="noStrike" baseline="0" dirty="0">
                <a:solidFill>
                  <a:srgbClr val="006666"/>
                </a:solidFill>
                <a:latin typeface="Montserrat" pitchFamily="2" charset="0"/>
              </a:rPr>
              <a:t>“I find it very gratifying to pass on knowledge, skills and wisdom to the </a:t>
            </a:r>
            <a:r>
              <a:rPr lang="en-GB" sz="2400" b="1" i="0" u="none" strike="noStrike" baseline="0" dirty="0">
                <a:solidFill>
                  <a:srgbClr val="006666"/>
                </a:solidFill>
                <a:latin typeface="Montserrat" pitchFamily="2" charset="0"/>
              </a:rPr>
              <a:t>next generation</a:t>
            </a:r>
            <a:r>
              <a:rPr lang="en-GB" sz="2400" b="0" i="0" u="none" strike="noStrike" baseline="0" dirty="0">
                <a:solidFill>
                  <a:srgbClr val="006666"/>
                </a:solidFill>
                <a:latin typeface="Montserrat" pitchFamily="2" charset="0"/>
              </a:rPr>
              <a:t>, and I enjoy helping my </a:t>
            </a:r>
            <a:r>
              <a:rPr lang="en-GB" sz="2400" b="1" i="0" u="none" strike="noStrike" baseline="0" dirty="0">
                <a:solidFill>
                  <a:srgbClr val="006666"/>
                </a:solidFill>
                <a:latin typeface="Montserrat" pitchFamily="2" charset="0"/>
              </a:rPr>
              <a:t>mentees</a:t>
            </a:r>
            <a:r>
              <a:rPr lang="en-GB" sz="2400" b="0" i="0" u="none" strike="noStrike" baseline="0" dirty="0">
                <a:solidFill>
                  <a:srgbClr val="006666"/>
                </a:solidFill>
                <a:latin typeface="Montserrat" pitchFamily="2" charset="0"/>
              </a:rPr>
              <a:t> achieve more than they could do alone. </a:t>
            </a:r>
            <a:r>
              <a:rPr lang="en-GB" sz="2400" i="0" u="none" strike="noStrike" baseline="0" dirty="0">
                <a:solidFill>
                  <a:srgbClr val="006666"/>
                </a:solidFill>
                <a:latin typeface="Montserrat" pitchFamily="2" charset="0"/>
              </a:rPr>
              <a:t>Mentees</a:t>
            </a:r>
            <a:r>
              <a:rPr lang="en-GB" sz="2400" b="0" i="0" u="none" strike="noStrike" baseline="0" dirty="0">
                <a:solidFill>
                  <a:srgbClr val="006666"/>
                </a:solidFill>
                <a:latin typeface="Montserrat" pitchFamily="2" charset="0"/>
              </a:rPr>
              <a:t> also </a:t>
            </a:r>
            <a:r>
              <a:rPr lang="en-GB" sz="2400" b="1" i="0" u="none" strike="noStrike" baseline="0" dirty="0">
                <a:solidFill>
                  <a:srgbClr val="006666"/>
                </a:solidFill>
                <a:latin typeface="Montserrat" pitchFamily="2" charset="0"/>
              </a:rPr>
              <a:t>challenge</a:t>
            </a:r>
            <a:r>
              <a:rPr lang="en-GB" sz="2400" b="0" i="0" u="none" strike="noStrike" baseline="0" dirty="0">
                <a:solidFill>
                  <a:srgbClr val="006666"/>
                </a:solidFill>
                <a:latin typeface="Montserrat" pitchFamily="2" charset="0"/>
              </a:rPr>
              <a:t> me, helping me stay abreast of newest developments! </a:t>
            </a:r>
          </a:p>
          <a:p>
            <a:endParaRPr lang="en-GB" sz="2400" b="0" i="0" u="none" strike="noStrike" baseline="0" dirty="0">
              <a:solidFill>
                <a:srgbClr val="006666"/>
              </a:solidFill>
              <a:latin typeface="Montserrat" pitchFamily="2" charset="0"/>
            </a:endParaRPr>
          </a:p>
          <a:p>
            <a:r>
              <a:rPr lang="en-GB" sz="2400" b="0" i="0" u="none" strike="noStrike" baseline="0" dirty="0">
                <a:solidFill>
                  <a:srgbClr val="006666"/>
                </a:solidFill>
                <a:latin typeface="Montserrat" pitchFamily="2" charset="0"/>
              </a:rPr>
              <a:t>The </a:t>
            </a:r>
            <a:r>
              <a:rPr lang="en-GB" sz="2400" b="1" i="0" u="none" strike="noStrike" baseline="0" dirty="0">
                <a:solidFill>
                  <a:srgbClr val="006666"/>
                </a:solidFill>
                <a:latin typeface="Montserrat" pitchFamily="2" charset="0"/>
              </a:rPr>
              <a:t>worst </a:t>
            </a:r>
            <a:r>
              <a:rPr lang="en-GB" sz="2400" b="0" i="0" u="none" strike="noStrike" baseline="0" dirty="0">
                <a:solidFill>
                  <a:srgbClr val="006666"/>
                </a:solidFill>
                <a:latin typeface="Montserrat" pitchFamily="2" charset="0"/>
              </a:rPr>
              <a:t>piece of advice I was ever given was that I was told there was no need for me to work hard when I first came on faculty, since I had a very successful and world-renowned surgeon as a husband. This did not fit my personality and so I disregarded it, worked hard, and became </a:t>
            </a:r>
            <a:r>
              <a:rPr lang="en-GB" sz="2400" b="1" i="0" u="none" strike="noStrike" baseline="0" dirty="0">
                <a:solidFill>
                  <a:srgbClr val="006666"/>
                </a:solidFill>
                <a:latin typeface="Montserrat" pitchFamily="2" charset="0"/>
              </a:rPr>
              <a:t>successful</a:t>
            </a:r>
            <a:r>
              <a:rPr lang="en-GB" sz="2400" b="0" i="0" u="none" strike="noStrike" baseline="0" dirty="0">
                <a:solidFill>
                  <a:srgbClr val="006666"/>
                </a:solidFill>
                <a:latin typeface="Montserrat" pitchFamily="2" charset="0"/>
              </a:rPr>
              <a:t> in my own right. </a:t>
            </a:r>
          </a:p>
          <a:p>
            <a:endParaRPr lang="en-GB" sz="2400" b="0" i="0" u="none" strike="noStrike" baseline="0" dirty="0">
              <a:solidFill>
                <a:srgbClr val="006666"/>
              </a:solidFill>
              <a:latin typeface="Montserrat" pitchFamily="2" charset="0"/>
            </a:endParaRPr>
          </a:p>
          <a:p>
            <a:r>
              <a:rPr lang="en-GB" sz="2400" b="0" i="0" u="none" strike="noStrike" baseline="0" dirty="0">
                <a:solidFill>
                  <a:srgbClr val="006666"/>
                </a:solidFill>
                <a:latin typeface="Montserrat" pitchFamily="2" charset="0"/>
              </a:rPr>
              <a:t>“I feel very grateful that over the past 24 years, my involvement in research, patient care and trainee education has enabled me to make </a:t>
            </a:r>
            <a:r>
              <a:rPr lang="en-GB" sz="2400" b="1" i="0" u="none" strike="noStrike" baseline="0" dirty="0">
                <a:solidFill>
                  <a:srgbClr val="006666"/>
                </a:solidFill>
                <a:latin typeface="Montserrat" pitchFamily="2" charset="0"/>
              </a:rPr>
              <a:t>contributions</a:t>
            </a:r>
            <a:r>
              <a:rPr lang="en-GB" sz="2400" b="0" i="0" u="none" strike="noStrike" baseline="0" dirty="0">
                <a:solidFill>
                  <a:srgbClr val="006666"/>
                </a:solidFill>
                <a:latin typeface="Montserrat" pitchFamily="2" charset="0"/>
              </a:rPr>
              <a:t> that have significantly impacted the quality of </a:t>
            </a:r>
            <a:r>
              <a:rPr lang="en-GB" sz="2400" b="1" i="0" u="none" strike="noStrike" baseline="0" dirty="0">
                <a:solidFill>
                  <a:srgbClr val="006666"/>
                </a:solidFill>
                <a:latin typeface="Montserrat" pitchFamily="2" charset="0"/>
              </a:rPr>
              <a:t>patient care</a:t>
            </a:r>
            <a:r>
              <a:rPr lang="en-GB" sz="2400" b="0" i="0" u="none" strike="noStrike" baseline="0" dirty="0">
                <a:solidFill>
                  <a:srgbClr val="006666"/>
                </a:solidFill>
                <a:latin typeface="Montserrat" pitchFamily="2" charset="0"/>
              </a:rPr>
              <a:t>. In 2017, I was awarded the Rodney </a:t>
            </a:r>
            <a:r>
              <a:rPr lang="en-GB" sz="2400" b="0" i="0" u="none" strike="noStrike" baseline="0" dirty="0" err="1">
                <a:solidFill>
                  <a:srgbClr val="006666"/>
                </a:solidFill>
                <a:latin typeface="Montserrat" pitchFamily="2" charset="0"/>
              </a:rPr>
              <a:t>Appell</a:t>
            </a:r>
            <a:r>
              <a:rPr lang="en-GB" sz="2400" b="0" i="0" u="none" strike="noStrike" baseline="0" dirty="0">
                <a:solidFill>
                  <a:srgbClr val="006666"/>
                </a:solidFill>
                <a:latin typeface="Montserrat" pitchFamily="2" charset="0"/>
              </a:rPr>
              <a:t> Continence Care Champion, one of the most prestigious recognitions in the field of continence care. In addition, in 2021, I received the Duke School of Medicine Career Mentoring Award in Clinical Research/Population Health which recognised </a:t>
            </a:r>
            <a:r>
              <a:rPr lang="en-GB" sz="2400" b="1" i="0" u="none" strike="noStrike" baseline="0" dirty="0">
                <a:solidFill>
                  <a:srgbClr val="006666"/>
                </a:solidFill>
                <a:latin typeface="Montserrat" pitchFamily="2" charset="0"/>
              </a:rPr>
              <a:t>excellence in research mentoring</a:t>
            </a:r>
            <a:r>
              <a:rPr lang="en-GB" sz="2400" b="0" i="0" u="none" strike="noStrike" baseline="0" dirty="0">
                <a:solidFill>
                  <a:srgbClr val="006666"/>
                </a:solidFill>
                <a:latin typeface="Montserrat" pitchFamily="2" charset="0"/>
              </a:rPr>
              <a:t>.”</a:t>
            </a:r>
            <a:endParaRPr lang="en-GB" sz="2400" dirty="0">
              <a:solidFill>
                <a:srgbClr val="006666"/>
              </a:solidFill>
              <a:latin typeface="Montserrat" pitchFamily="2" charset="0"/>
            </a:endParaRPr>
          </a:p>
        </p:txBody>
      </p:sp>
    </p:spTree>
    <p:extLst>
      <p:ext uri="{BB962C8B-B14F-4D97-AF65-F5344CB8AC3E}">
        <p14:creationId xmlns:p14="http://schemas.microsoft.com/office/powerpoint/2010/main" val="1263008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961048" y="1791552"/>
            <a:ext cx="6076795" cy="6280192"/>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sp>
      </p:grpSp>
      <p:grpSp>
        <p:nvGrpSpPr>
          <p:cNvPr id="4" name="Group 4"/>
          <p:cNvGrpSpPr/>
          <p:nvPr/>
        </p:nvGrpSpPr>
        <p:grpSpPr>
          <a:xfrm rot="5400000">
            <a:off x="-1746485" y="1746485"/>
            <a:ext cx="10287000" cy="6794030"/>
            <a:chOff x="0" y="0"/>
            <a:chExt cx="3130550" cy="2067566"/>
          </a:xfrm>
          <a:solidFill>
            <a:srgbClr val="3660AA"/>
          </a:solidFill>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sp>
      </p:grpSp>
      <p:grpSp>
        <p:nvGrpSpPr>
          <p:cNvPr id="12" name="Group 12"/>
          <p:cNvGrpSpPr/>
          <p:nvPr/>
        </p:nvGrpSpPr>
        <p:grpSpPr>
          <a:xfrm rot="-5400000">
            <a:off x="14668271" y="1543335"/>
            <a:ext cx="5786039" cy="2699369"/>
            <a:chOff x="0" y="0"/>
            <a:chExt cx="3130550" cy="1460500"/>
          </a:xfrm>
          <a:solidFill>
            <a:srgbClr val="55B8AD"/>
          </a:solidFill>
        </p:grpSpPr>
        <p:sp>
          <p:nvSpPr>
            <p:cNvPr id="13" name="Freeform 13"/>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sp>
      </p:grpSp>
      <p:sp>
        <p:nvSpPr>
          <p:cNvPr id="16" name="TextBox 16"/>
          <p:cNvSpPr txBox="1"/>
          <p:nvPr/>
        </p:nvSpPr>
        <p:spPr>
          <a:xfrm>
            <a:off x="8534400" y="661181"/>
            <a:ext cx="9231931" cy="954107"/>
          </a:xfrm>
          <a:prstGeom prst="rect">
            <a:avLst/>
          </a:prstGeom>
        </p:spPr>
        <p:txBody>
          <a:bodyPr lIns="0" tIns="0" rIns="0" bIns="0" rtlCol="0" anchor="t">
            <a:spAutoFit/>
          </a:bodyPr>
          <a:lstStyle/>
          <a:p>
            <a:pPr algn="l"/>
            <a:endParaRPr lang="en-GB" sz="1800" b="0" i="0" u="none" strike="noStrike" baseline="0" dirty="0">
              <a:solidFill>
                <a:srgbClr val="000000"/>
              </a:solidFill>
              <a:latin typeface="Montserrat Black" pitchFamily="2" charset="0"/>
            </a:endParaRPr>
          </a:p>
          <a:p>
            <a:r>
              <a:rPr lang="en-GB" sz="4400" b="1" i="0" u="none" strike="noStrike" baseline="0" dirty="0">
                <a:solidFill>
                  <a:schemeClr val="tx1">
                    <a:lumMod val="65000"/>
                    <a:lumOff val="35000"/>
                  </a:schemeClr>
                </a:solidFill>
                <a:latin typeface="Montserrat Black" pitchFamily="2" charset="0"/>
              </a:rPr>
              <a:t>Cindy’s </a:t>
            </a:r>
            <a:r>
              <a:rPr lang="en-GB" sz="4400" b="0" i="1" u="none" strike="noStrike" baseline="0" dirty="0">
                <a:solidFill>
                  <a:schemeClr val="tx1">
                    <a:lumMod val="65000"/>
                    <a:lumOff val="35000"/>
                  </a:schemeClr>
                </a:solidFill>
                <a:latin typeface="Montserrat" pitchFamily="2" charset="0"/>
              </a:rPr>
              <a:t>top tips </a:t>
            </a:r>
            <a:endParaRPr lang="en-US" sz="4400" dirty="0">
              <a:solidFill>
                <a:schemeClr val="tx1">
                  <a:lumMod val="65000"/>
                  <a:lumOff val="35000"/>
                </a:schemeClr>
              </a:solidFill>
              <a:latin typeface="Montserrat" pitchFamily="2" charset="0"/>
            </a:endParaRPr>
          </a:p>
        </p:txBody>
      </p:sp>
      <p:sp>
        <p:nvSpPr>
          <p:cNvPr id="18" name="TextBox 18"/>
          <p:cNvSpPr txBox="1"/>
          <p:nvPr/>
        </p:nvSpPr>
        <p:spPr>
          <a:xfrm>
            <a:off x="914400" y="9258300"/>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17       </a:t>
            </a:r>
            <a:r>
              <a:rPr lang="en-US" sz="1700" dirty="0">
                <a:solidFill>
                  <a:srgbClr val="FFFFFF"/>
                </a:solidFill>
                <a:latin typeface="Montserrat Semi-Bold Bold"/>
              </a:rPr>
              <a:t>futurumcareers.com</a:t>
            </a:r>
          </a:p>
        </p:txBody>
      </p:sp>
      <p:sp>
        <p:nvSpPr>
          <p:cNvPr id="15" name="TextBox 14">
            <a:extLst>
              <a:ext uri="{FF2B5EF4-FFF2-40B4-BE49-F238E27FC236}">
                <a16:creationId xmlns:a16="http://schemas.microsoft.com/office/drawing/2014/main" id="{3A53941A-E251-E74B-A62D-7B881FE68664}"/>
              </a:ext>
            </a:extLst>
          </p:cNvPr>
          <p:cNvSpPr txBox="1"/>
          <p:nvPr/>
        </p:nvSpPr>
        <p:spPr>
          <a:xfrm>
            <a:off x="8332670" y="1797617"/>
            <a:ext cx="8461562" cy="7109639"/>
          </a:xfrm>
          <a:prstGeom prst="rect">
            <a:avLst/>
          </a:prstGeom>
          <a:noFill/>
        </p:spPr>
        <p:txBody>
          <a:bodyPr wrap="square">
            <a:spAutoFit/>
          </a:bodyPr>
          <a:lstStyle/>
          <a:p>
            <a:pPr algn="l"/>
            <a:endParaRPr lang="en-GB" sz="2400" b="0" i="0" u="none" strike="noStrike" baseline="0" dirty="0">
              <a:solidFill>
                <a:schemeClr val="tx1">
                  <a:lumMod val="65000"/>
                  <a:lumOff val="35000"/>
                </a:schemeClr>
              </a:solidFill>
              <a:latin typeface="Montserrat" pitchFamily="2" charset="0"/>
            </a:endParaRPr>
          </a:p>
          <a:p>
            <a:pPr marL="457200" indent="-457200">
              <a:buAutoNum type="arabicPeriod"/>
            </a:pPr>
            <a:r>
              <a:rPr lang="en-GB" sz="2400" b="0" i="0" u="none" strike="noStrike" baseline="0" dirty="0">
                <a:solidFill>
                  <a:srgbClr val="006666"/>
                </a:solidFill>
                <a:latin typeface="Montserrat" pitchFamily="2" charset="0"/>
              </a:rPr>
              <a:t>Be curious and open to the opportunities that are presented to you, no matter how small they may seem. </a:t>
            </a:r>
          </a:p>
          <a:p>
            <a:endParaRPr lang="en-GB" sz="2400" b="0" i="0" u="none" strike="noStrike" baseline="0" dirty="0">
              <a:solidFill>
                <a:srgbClr val="006666"/>
              </a:solidFill>
              <a:latin typeface="Montserrat" pitchFamily="2" charset="0"/>
            </a:endParaRPr>
          </a:p>
          <a:p>
            <a:pPr marL="457200" indent="-457200">
              <a:buAutoNum type="arabicPeriod" startAt="2"/>
            </a:pPr>
            <a:r>
              <a:rPr lang="en-GB" sz="2400" b="0" i="0" u="none" strike="noStrike" baseline="0" dirty="0">
                <a:solidFill>
                  <a:srgbClr val="006666"/>
                </a:solidFill>
                <a:latin typeface="Montserrat" pitchFamily="2" charset="0"/>
              </a:rPr>
              <a:t>Follow the 4 Ps: </a:t>
            </a:r>
          </a:p>
          <a:p>
            <a:endParaRPr lang="en-GB" sz="2400" b="0" i="0" u="none" strike="noStrike" baseline="0" dirty="0">
              <a:solidFill>
                <a:srgbClr val="006666"/>
              </a:solidFill>
              <a:latin typeface="Montserrat" pitchFamily="2" charset="0"/>
            </a:endParaRPr>
          </a:p>
          <a:p>
            <a:r>
              <a:rPr lang="en-GB" sz="2400" b="0" i="0" u="none" strike="noStrike" baseline="0" dirty="0">
                <a:solidFill>
                  <a:srgbClr val="006666"/>
                </a:solidFill>
                <a:latin typeface="Montserrat" pitchFamily="2" charset="0"/>
              </a:rPr>
              <a:t>	When given an opportunity, </a:t>
            </a:r>
            <a:r>
              <a:rPr lang="en-GB" sz="2400" b="1" i="0" u="none" strike="noStrike" baseline="0" dirty="0">
                <a:solidFill>
                  <a:srgbClr val="006666"/>
                </a:solidFill>
                <a:latin typeface="Montserrat" pitchFamily="2" charset="0"/>
              </a:rPr>
              <a:t>PERFORM</a:t>
            </a:r>
            <a:r>
              <a:rPr lang="en-GB" sz="2400" b="0" i="0" u="none" strike="noStrike" baseline="0" dirty="0">
                <a:solidFill>
                  <a:srgbClr val="006666"/>
                </a:solidFill>
                <a:latin typeface="Montserrat" pitchFamily="2" charset="0"/>
              </a:rPr>
              <a:t>. Do the 	best that you can. </a:t>
            </a:r>
          </a:p>
          <a:p>
            <a:endParaRPr lang="en-GB" sz="2400" b="0" i="0" u="none" strike="noStrike" baseline="0" dirty="0">
              <a:solidFill>
                <a:srgbClr val="006666"/>
              </a:solidFill>
              <a:latin typeface="Montserrat" pitchFamily="2" charset="0"/>
            </a:endParaRPr>
          </a:p>
          <a:p>
            <a:r>
              <a:rPr lang="en-GB" sz="2400" b="0" i="0" u="none" strike="noStrike" baseline="0" dirty="0">
                <a:solidFill>
                  <a:srgbClr val="006666"/>
                </a:solidFill>
                <a:latin typeface="Montserrat" pitchFamily="2" charset="0"/>
              </a:rPr>
              <a:t>	Nothing that is worth something is easy, so be 	</a:t>
            </a:r>
            <a:r>
              <a:rPr lang="en-GB" sz="2400" b="1" i="0" u="none" strike="noStrike" baseline="0" dirty="0">
                <a:solidFill>
                  <a:srgbClr val="006666"/>
                </a:solidFill>
                <a:latin typeface="Montserrat" pitchFamily="2" charset="0"/>
              </a:rPr>
              <a:t>PATIENT</a:t>
            </a:r>
            <a:r>
              <a:rPr lang="en-GB" sz="2400" b="0" i="0" u="none" strike="noStrike" baseline="0" dirty="0">
                <a:solidFill>
                  <a:srgbClr val="006666"/>
                </a:solidFill>
                <a:latin typeface="Montserrat" pitchFamily="2" charset="0"/>
              </a:rPr>
              <a:t> and learn from any mistakes that you 	make.</a:t>
            </a:r>
          </a:p>
          <a:p>
            <a:r>
              <a:rPr lang="en-GB" sz="2400" b="0" i="0" u="none" strike="noStrike" baseline="0" dirty="0">
                <a:solidFill>
                  <a:srgbClr val="006666"/>
                </a:solidFill>
                <a:latin typeface="Montserrat" pitchFamily="2" charset="0"/>
              </a:rPr>
              <a:t> </a:t>
            </a:r>
          </a:p>
          <a:p>
            <a:r>
              <a:rPr lang="en-GB" sz="2400" b="1" i="0" u="none" strike="noStrike" baseline="0" dirty="0">
                <a:solidFill>
                  <a:srgbClr val="006666"/>
                </a:solidFill>
                <a:latin typeface="Montserrat" pitchFamily="2" charset="0"/>
              </a:rPr>
              <a:t>	PERSEVERENCE</a:t>
            </a:r>
            <a:r>
              <a:rPr lang="en-GB" sz="2400" b="0" i="0" u="none" strike="noStrike" baseline="0" dirty="0">
                <a:solidFill>
                  <a:srgbClr val="006666"/>
                </a:solidFill>
                <a:latin typeface="Montserrat" pitchFamily="2" charset="0"/>
              </a:rPr>
              <a:t> is very important to achieve 	your goals. </a:t>
            </a:r>
          </a:p>
          <a:p>
            <a:endParaRPr lang="en-GB" sz="2400" b="0" i="0" u="none" strike="noStrike" baseline="0" dirty="0">
              <a:solidFill>
                <a:srgbClr val="006666"/>
              </a:solidFill>
              <a:latin typeface="Montserrat" pitchFamily="2" charset="0"/>
            </a:endParaRPr>
          </a:p>
          <a:p>
            <a:r>
              <a:rPr lang="en-GB" sz="2400" b="0" i="0" u="none" strike="noStrike" baseline="0" dirty="0">
                <a:solidFill>
                  <a:srgbClr val="006666"/>
                </a:solidFill>
                <a:latin typeface="Montserrat" pitchFamily="2" charset="0"/>
              </a:rPr>
              <a:t>	Lastly, follow your </a:t>
            </a:r>
            <a:r>
              <a:rPr lang="en-GB" sz="2400" b="1" i="0" u="none" strike="noStrike" baseline="0" dirty="0">
                <a:solidFill>
                  <a:srgbClr val="006666"/>
                </a:solidFill>
                <a:latin typeface="Montserrat" pitchFamily="2" charset="0"/>
              </a:rPr>
              <a:t>PASSION</a:t>
            </a:r>
            <a:r>
              <a:rPr lang="en-GB" sz="2400" b="0" i="0" u="none" strike="noStrike" baseline="0" dirty="0">
                <a:solidFill>
                  <a:srgbClr val="006666"/>
                </a:solidFill>
                <a:latin typeface="Montserrat" pitchFamily="2" charset="0"/>
              </a:rPr>
              <a:t>, even if someone 	says you should pursue something else. </a:t>
            </a:r>
            <a:endParaRPr lang="en-GB" sz="2400" dirty="0">
              <a:solidFill>
                <a:srgbClr val="006666"/>
              </a:solidFill>
              <a:latin typeface="Montserrat" pitchFamily="2" charset="0"/>
            </a:endParaRPr>
          </a:p>
        </p:txBody>
      </p:sp>
      <p:grpSp>
        <p:nvGrpSpPr>
          <p:cNvPr id="6" name="Group 2">
            <a:extLst>
              <a:ext uri="{FF2B5EF4-FFF2-40B4-BE49-F238E27FC236}">
                <a16:creationId xmlns:a16="http://schemas.microsoft.com/office/drawing/2014/main" id="{F8415A1E-C426-1206-46EC-F8A63A4ECE0E}"/>
              </a:ext>
            </a:extLst>
          </p:cNvPr>
          <p:cNvGrpSpPr>
            <a:grpSpLocks noChangeAspect="1"/>
          </p:cNvGrpSpPr>
          <p:nvPr/>
        </p:nvGrpSpPr>
        <p:grpSpPr>
          <a:xfrm>
            <a:off x="1511603" y="1921092"/>
            <a:ext cx="6301921" cy="5953431"/>
            <a:chOff x="145442" y="-86185"/>
            <a:chExt cx="4239359" cy="6233531"/>
          </a:xfrm>
          <a:blipFill dpi="0" rotWithShape="1">
            <a:blip r:embed="rId2">
              <a:extLst>
                <a:ext uri="{28A0092B-C50C-407E-A947-70E740481C1C}">
                  <a14:useLocalDpi xmlns:a14="http://schemas.microsoft.com/office/drawing/2010/main" val="0"/>
                </a:ext>
              </a:extLst>
            </a:blip>
            <a:srcRect/>
            <a:stretch>
              <a:fillRect/>
            </a:stretch>
          </a:blipFill>
        </p:grpSpPr>
        <p:sp>
          <p:nvSpPr>
            <p:cNvPr id="9" name="Freeform 3">
              <a:extLst>
                <a:ext uri="{FF2B5EF4-FFF2-40B4-BE49-F238E27FC236}">
                  <a16:creationId xmlns:a16="http://schemas.microsoft.com/office/drawing/2014/main" id="{0BB7F133-557A-6D96-5844-3D79952897AE}"/>
                </a:ext>
              </a:extLst>
            </p:cNvPr>
            <p:cNvSpPr/>
            <p:nvPr/>
          </p:nvSpPr>
          <p:spPr>
            <a:xfrm>
              <a:off x="145442" y="-86185"/>
              <a:ext cx="4239359" cy="6233531"/>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dpi="0" rotWithShape="1">
              <a:blip r:embed="rId3" cstate="print">
                <a:extLst>
                  <a:ext uri="{28A0092B-C50C-407E-A947-70E740481C1C}">
                    <a14:useLocalDpi xmlns:a14="http://schemas.microsoft.com/office/drawing/2010/main" val="0"/>
                  </a:ext>
                </a:extLst>
              </a:blip>
              <a:srcRect/>
              <a:stretch>
                <a:fillRect/>
              </a:stretch>
            </a:blipFill>
            <a:ln w="12700">
              <a:noFill/>
            </a:ln>
          </p:spPr>
        </p:sp>
      </p:grpSp>
      <p:sp>
        <p:nvSpPr>
          <p:cNvPr id="7" name="TextBox 6">
            <a:extLst>
              <a:ext uri="{FF2B5EF4-FFF2-40B4-BE49-F238E27FC236}">
                <a16:creationId xmlns:a16="http://schemas.microsoft.com/office/drawing/2014/main" id="{3F995EF4-1276-8074-E589-16C8EF975C82}"/>
              </a:ext>
            </a:extLst>
          </p:cNvPr>
          <p:cNvSpPr txBox="1"/>
          <p:nvPr/>
        </p:nvSpPr>
        <p:spPr>
          <a:xfrm>
            <a:off x="1538642" y="7995251"/>
            <a:ext cx="3288997" cy="338554"/>
          </a:xfrm>
          <a:prstGeom prst="rect">
            <a:avLst/>
          </a:prstGeom>
          <a:noFill/>
        </p:spPr>
        <p:txBody>
          <a:bodyPr wrap="square" rtlCol="0">
            <a:spAutoFit/>
          </a:bodyPr>
          <a:lstStyle/>
          <a:p>
            <a:r>
              <a:rPr lang="en-GB" sz="1600" i="1" dirty="0">
                <a:solidFill>
                  <a:schemeClr val="bg1"/>
                </a:solidFill>
                <a:latin typeface="Montserrat" pitchFamily="2" charset="0"/>
              </a:rPr>
              <a:t>Cindy and colleagues</a:t>
            </a:r>
          </a:p>
        </p:txBody>
      </p:sp>
    </p:spTree>
    <p:extLst>
      <p:ext uri="{BB962C8B-B14F-4D97-AF65-F5344CB8AC3E}">
        <p14:creationId xmlns:p14="http://schemas.microsoft.com/office/powerpoint/2010/main" val="107385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animEffect transition="in" filter="fade">
                                      <p:cBhvr>
                                        <p:cTn id="7" dur="1000"/>
                                        <p:tgtEl>
                                          <p:spTgt spid="15">
                                            <p:txEl>
                                              <p:pRg st="1" end="1"/>
                                            </p:txEl>
                                          </p:spTgt>
                                        </p:tgtEl>
                                      </p:cBhvr>
                                    </p:animEffect>
                                    <p:anim calcmode="lin" valueType="num">
                                      <p:cBhvr>
                                        <p:cTn id="8"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xEl>
                                              <p:pRg st="3" end="3"/>
                                            </p:txEl>
                                          </p:spTgt>
                                        </p:tgtEl>
                                        <p:attrNameLst>
                                          <p:attrName>style.visibility</p:attrName>
                                        </p:attrNameLst>
                                      </p:cBhvr>
                                      <p:to>
                                        <p:strVal val="visible"/>
                                      </p:to>
                                    </p:set>
                                    <p:animEffect transition="in" filter="fade">
                                      <p:cBhvr>
                                        <p:cTn id="14" dur="1000"/>
                                        <p:tgtEl>
                                          <p:spTgt spid="15">
                                            <p:txEl>
                                              <p:pRg st="3" end="3"/>
                                            </p:txEl>
                                          </p:spTgt>
                                        </p:tgtEl>
                                      </p:cBhvr>
                                    </p:animEffect>
                                    <p:anim calcmode="lin" valueType="num">
                                      <p:cBhvr>
                                        <p:cTn id="15" dur="10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1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xEl>
                                              <p:pRg st="5" end="5"/>
                                            </p:txEl>
                                          </p:spTgt>
                                        </p:tgtEl>
                                        <p:attrNameLst>
                                          <p:attrName>style.visibility</p:attrName>
                                        </p:attrNameLst>
                                      </p:cBhvr>
                                      <p:to>
                                        <p:strVal val="visible"/>
                                      </p:to>
                                    </p:set>
                                    <p:animEffect transition="in" filter="fade">
                                      <p:cBhvr>
                                        <p:cTn id="21" dur="1000"/>
                                        <p:tgtEl>
                                          <p:spTgt spid="15">
                                            <p:txEl>
                                              <p:pRg st="5" end="5"/>
                                            </p:txEl>
                                          </p:spTgt>
                                        </p:tgtEl>
                                      </p:cBhvr>
                                    </p:animEffect>
                                    <p:anim calcmode="lin" valueType="num">
                                      <p:cBhvr>
                                        <p:cTn id="22" dur="1000" fill="hold"/>
                                        <p:tgtEl>
                                          <p:spTgt spid="15">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1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5">
                                            <p:txEl>
                                              <p:pRg st="7" end="7"/>
                                            </p:txEl>
                                          </p:spTgt>
                                        </p:tgtEl>
                                        <p:attrNameLst>
                                          <p:attrName>style.visibility</p:attrName>
                                        </p:attrNameLst>
                                      </p:cBhvr>
                                      <p:to>
                                        <p:strVal val="visible"/>
                                      </p:to>
                                    </p:set>
                                    <p:animEffect transition="in" filter="fade">
                                      <p:cBhvr>
                                        <p:cTn id="28" dur="1000"/>
                                        <p:tgtEl>
                                          <p:spTgt spid="15">
                                            <p:txEl>
                                              <p:pRg st="7" end="7"/>
                                            </p:txEl>
                                          </p:spTgt>
                                        </p:tgtEl>
                                      </p:cBhvr>
                                    </p:animEffect>
                                    <p:anim calcmode="lin" valueType="num">
                                      <p:cBhvr>
                                        <p:cTn id="29" dur="1000" fill="hold"/>
                                        <p:tgtEl>
                                          <p:spTgt spid="15">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1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5">
                                            <p:txEl>
                                              <p:pRg st="9" end="9"/>
                                            </p:txEl>
                                          </p:spTgt>
                                        </p:tgtEl>
                                        <p:attrNameLst>
                                          <p:attrName>style.visibility</p:attrName>
                                        </p:attrNameLst>
                                      </p:cBhvr>
                                      <p:to>
                                        <p:strVal val="visible"/>
                                      </p:to>
                                    </p:set>
                                    <p:animEffect transition="in" filter="fade">
                                      <p:cBhvr>
                                        <p:cTn id="35" dur="1000"/>
                                        <p:tgtEl>
                                          <p:spTgt spid="15">
                                            <p:txEl>
                                              <p:pRg st="9" end="9"/>
                                            </p:txEl>
                                          </p:spTgt>
                                        </p:tgtEl>
                                      </p:cBhvr>
                                    </p:animEffect>
                                    <p:anim calcmode="lin" valueType="num">
                                      <p:cBhvr>
                                        <p:cTn id="36" dur="1000" fill="hold"/>
                                        <p:tgtEl>
                                          <p:spTgt spid="15">
                                            <p:txEl>
                                              <p:pRg st="9" end="9"/>
                                            </p:txEl>
                                          </p:spTgt>
                                        </p:tgtEl>
                                        <p:attrNameLst>
                                          <p:attrName>ppt_x</p:attrName>
                                        </p:attrNameLst>
                                      </p:cBhvr>
                                      <p:tavLst>
                                        <p:tav tm="0">
                                          <p:val>
                                            <p:strVal val="#ppt_x"/>
                                          </p:val>
                                        </p:tav>
                                        <p:tav tm="100000">
                                          <p:val>
                                            <p:strVal val="#ppt_x"/>
                                          </p:val>
                                        </p:tav>
                                      </p:tavLst>
                                    </p:anim>
                                    <p:anim calcmode="lin" valueType="num">
                                      <p:cBhvr>
                                        <p:cTn id="37" dur="1000" fill="hold"/>
                                        <p:tgtEl>
                                          <p:spTgt spid="15">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5">
                                            <p:txEl>
                                              <p:pRg st="11" end="11"/>
                                            </p:txEl>
                                          </p:spTgt>
                                        </p:tgtEl>
                                        <p:attrNameLst>
                                          <p:attrName>style.visibility</p:attrName>
                                        </p:attrNameLst>
                                      </p:cBhvr>
                                      <p:to>
                                        <p:strVal val="visible"/>
                                      </p:to>
                                    </p:set>
                                    <p:animEffect transition="in" filter="fade">
                                      <p:cBhvr>
                                        <p:cTn id="42" dur="1000"/>
                                        <p:tgtEl>
                                          <p:spTgt spid="15">
                                            <p:txEl>
                                              <p:pRg st="11" end="11"/>
                                            </p:txEl>
                                          </p:spTgt>
                                        </p:tgtEl>
                                      </p:cBhvr>
                                    </p:animEffect>
                                    <p:anim calcmode="lin" valueType="num">
                                      <p:cBhvr>
                                        <p:cTn id="43" dur="1000" fill="hold"/>
                                        <p:tgtEl>
                                          <p:spTgt spid="15">
                                            <p:txEl>
                                              <p:pRg st="11" end="11"/>
                                            </p:txEl>
                                          </p:spTgt>
                                        </p:tgtEl>
                                        <p:attrNameLst>
                                          <p:attrName>ppt_x</p:attrName>
                                        </p:attrNameLst>
                                      </p:cBhvr>
                                      <p:tavLst>
                                        <p:tav tm="0">
                                          <p:val>
                                            <p:strVal val="#ppt_x"/>
                                          </p:val>
                                        </p:tav>
                                        <p:tav tm="100000">
                                          <p:val>
                                            <p:strVal val="#ppt_x"/>
                                          </p:val>
                                        </p:tav>
                                      </p:tavLst>
                                    </p:anim>
                                    <p:anim calcmode="lin" valueType="num">
                                      <p:cBhvr>
                                        <p:cTn id="44" dur="1000" fill="hold"/>
                                        <p:tgtEl>
                                          <p:spTgt spid="15">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rt&#10;&#10;Description automatically generated">
            <a:extLst>
              <a:ext uri="{FF2B5EF4-FFF2-40B4-BE49-F238E27FC236}">
                <a16:creationId xmlns:a16="http://schemas.microsoft.com/office/drawing/2014/main" id="{DDA6C1CB-7037-0D30-49EF-B67015A6483B}"/>
              </a:ext>
            </a:extLst>
          </p:cNvPr>
          <p:cNvPicPr>
            <a:picLocks noChangeAspect="1"/>
          </p:cNvPicPr>
          <p:nvPr/>
        </p:nvPicPr>
        <p:blipFill rotWithShape="1">
          <a:blip r:embed="rId2">
            <a:extLst>
              <a:ext uri="{28A0092B-C50C-407E-A947-70E740481C1C}">
                <a14:useLocalDpi xmlns:a14="http://schemas.microsoft.com/office/drawing/2010/main" val="0"/>
              </a:ext>
            </a:extLst>
          </a:blip>
          <a:srcRect t="6584" r="30523"/>
          <a:stretch/>
        </p:blipFill>
        <p:spPr>
          <a:xfrm>
            <a:off x="4648201" y="0"/>
            <a:ext cx="13639800" cy="10325100"/>
          </a:xfrm>
          <a:prstGeom prst="rect">
            <a:avLst/>
          </a:prstGeom>
        </p:spPr>
      </p:pic>
      <p:grpSp>
        <p:nvGrpSpPr>
          <p:cNvPr id="4" name="Group 4"/>
          <p:cNvGrpSpPr/>
          <p:nvPr/>
        </p:nvGrpSpPr>
        <p:grpSpPr>
          <a:xfrm>
            <a:off x="1083283" y="2611457"/>
            <a:ext cx="11976751" cy="6666218"/>
            <a:chOff x="0" y="0"/>
            <a:chExt cx="7846638" cy="4409338"/>
          </a:xfrm>
          <a:solidFill>
            <a:srgbClr val="55B8AD"/>
          </a:solidFill>
        </p:grpSpPr>
        <p:sp>
          <p:nvSpPr>
            <p:cNvPr id="5" name="Freeform 5"/>
            <p:cNvSpPr/>
            <p:nvPr/>
          </p:nvSpPr>
          <p:spPr>
            <a:xfrm>
              <a:off x="0" y="0"/>
              <a:ext cx="7846638" cy="4409338"/>
            </a:xfrm>
            <a:custGeom>
              <a:avLst/>
              <a:gdLst/>
              <a:ahLst/>
              <a:cxnLst/>
              <a:rect l="l" t="t" r="r" b="b"/>
              <a:pathLst>
                <a:path w="7846638" h="4409338">
                  <a:moveTo>
                    <a:pt x="7722178" y="4409338"/>
                  </a:moveTo>
                  <a:lnTo>
                    <a:pt x="124460" y="4409338"/>
                  </a:lnTo>
                  <a:cubicBezTo>
                    <a:pt x="55880" y="4409338"/>
                    <a:pt x="0" y="4353458"/>
                    <a:pt x="0" y="4284878"/>
                  </a:cubicBezTo>
                  <a:lnTo>
                    <a:pt x="0" y="124460"/>
                  </a:lnTo>
                  <a:cubicBezTo>
                    <a:pt x="0" y="55880"/>
                    <a:pt x="55880" y="0"/>
                    <a:pt x="124460" y="0"/>
                  </a:cubicBezTo>
                  <a:lnTo>
                    <a:pt x="7722178" y="0"/>
                  </a:lnTo>
                  <a:cubicBezTo>
                    <a:pt x="7790759" y="0"/>
                    <a:pt x="7846638" y="55880"/>
                    <a:pt x="7846638" y="124460"/>
                  </a:cubicBezTo>
                  <a:lnTo>
                    <a:pt x="7846638" y="4284878"/>
                  </a:lnTo>
                  <a:cubicBezTo>
                    <a:pt x="7846638" y="4353458"/>
                    <a:pt x="7790759" y="4409338"/>
                    <a:pt x="7722178" y="4409338"/>
                  </a:cubicBezTo>
                  <a:close/>
                </a:path>
              </a:pathLst>
            </a:custGeom>
            <a:grpFill/>
          </p:spPr>
        </p:sp>
      </p:grpSp>
      <p:grpSp>
        <p:nvGrpSpPr>
          <p:cNvPr id="6" name="Group 6"/>
          <p:cNvGrpSpPr/>
          <p:nvPr/>
        </p:nvGrpSpPr>
        <p:grpSpPr>
          <a:xfrm rot="-5400000">
            <a:off x="10790355" y="2743896"/>
            <a:ext cx="10287000" cy="4799209"/>
            <a:chOff x="0" y="0"/>
            <a:chExt cx="3130550" cy="1460500"/>
          </a:xfrm>
          <a:solidFill>
            <a:srgbClr val="3660AA"/>
          </a:solidFill>
        </p:grpSpPr>
        <p:sp>
          <p:nvSpPr>
            <p:cNvPr id="7" name="Freeform 7"/>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sp>
      </p:grpSp>
      <p:grpSp>
        <p:nvGrpSpPr>
          <p:cNvPr id="10" name="Group 10"/>
          <p:cNvGrpSpPr/>
          <p:nvPr/>
        </p:nvGrpSpPr>
        <p:grpSpPr>
          <a:xfrm rot="5400000">
            <a:off x="-937583" y="937583"/>
            <a:ext cx="10287000" cy="8411834"/>
            <a:chOff x="0" y="0"/>
            <a:chExt cx="3130550" cy="2559898"/>
          </a:xfrm>
          <a:solidFill>
            <a:srgbClr val="3660AA"/>
          </a:solidFill>
        </p:grpSpPr>
        <p:sp>
          <p:nvSpPr>
            <p:cNvPr id="11" name="Freeform 11"/>
            <p:cNvSpPr/>
            <p:nvPr/>
          </p:nvSpPr>
          <p:spPr>
            <a:xfrm>
              <a:off x="0" y="0"/>
              <a:ext cx="3130550" cy="2559898"/>
            </a:xfrm>
            <a:custGeom>
              <a:avLst/>
              <a:gdLst/>
              <a:ahLst/>
              <a:cxnLst/>
              <a:rect l="l" t="t" r="r" b="b"/>
              <a:pathLst>
                <a:path w="3130550" h="2559898">
                  <a:moveTo>
                    <a:pt x="0" y="1123950"/>
                  </a:moveTo>
                  <a:lnTo>
                    <a:pt x="0" y="2559898"/>
                  </a:lnTo>
                  <a:lnTo>
                    <a:pt x="3130550" y="2559898"/>
                  </a:lnTo>
                  <a:lnTo>
                    <a:pt x="3130550" y="0"/>
                  </a:lnTo>
                  <a:close/>
                </a:path>
              </a:pathLst>
            </a:custGeom>
            <a:grpFill/>
          </p:spPr>
        </p:sp>
      </p:grpSp>
      <p:grpSp>
        <p:nvGrpSpPr>
          <p:cNvPr id="12" name="Group 12"/>
          <p:cNvGrpSpPr/>
          <p:nvPr/>
        </p:nvGrpSpPr>
        <p:grpSpPr>
          <a:xfrm>
            <a:off x="1028700" y="2896956"/>
            <a:ext cx="11489716" cy="6208944"/>
            <a:chOff x="0" y="0"/>
            <a:chExt cx="7630634" cy="3996966"/>
          </a:xfrm>
        </p:grpSpPr>
        <p:sp>
          <p:nvSpPr>
            <p:cNvPr id="13" name="Freeform 13"/>
            <p:cNvSpPr/>
            <p:nvPr/>
          </p:nvSpPr>
          <p:spPr>
            <a:xfrm>
              <a:off x="0" y="0"/>
              <a:ext cx="7630634" cy="3996966"/>
            </a:xfrm>
            <a:custGeom>
              <a:avLst/>
              <a:gdLst/>
              <a:ahLst/>
              <a:cxnLst/>
              <a:rect l="l" t="t" r="r" b="b"/>
              <a:pathLst>
                <a:path w="7630634" h="3996966">
                  <a:moveTo>
                    <a:pt x="7506174" y="3996966"/>
                  </a:moveTo>
                  <a:lnTo>
                    <a:pt x="124460" y="3996966"/>
                  </a:lnTo>
                  <a:cubicBezTo>
                    <a:pt x="55880" y="3996966"/>
                    <a:pt x="0" y="3941087"/>
                    <a:pt x="0" y="3872506"/>
                  </a:cubicBezTo>
                  <a:lnTo>
                    <a:pt x="0" y="124460"/>
                  </a:lnTo>
                  <a:cubicBezTo>
                    <a:pt x="0" y="55880"/>
                    <a:pt x="55880" y="0"/>
                    <a:pt x="124460" y="0"/>
                  </a:cubicBezTo>
                  <a:lnTo>
                    <a:pt x="7506174" y="0"/>
                  </a:lnTo>
                  <a:cubicBezTo>
                    <a:pt x="7574754" y="0"/>
                    <a:pt x="7630634" y="55880"/>
                    <a:pt x="7630634" y="124460"/>
                  </a:cubicBezTo>
                  <a:lnTo>
                    <a:pt x="7630634" y="3872507"/>
                  </a:lnTo>
                  <a:cubicBezTo>
                    <a:pt x="7630634" y="3941087"/>
                    <a:pt x="7574754" y="3996966"/>
                    <a:pt x="7506174" y="3996966"/>
                  </a:cubicBezTo>
                  <a:close/>
                </a:path>
              </a:pathLst>
            </a:custGeom>
            <a:solidFill>
              <a:srgbClr val="FFFFFF"/>
            </a:solidFill>
          </p:spPr>
        </p:sp>
      </p:grpSp>
      <p:pic>
        <p:nvPicPr>
          <p:cNvPr id="14" name="Picture 14"/>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rot="-5400000">
            <a:off x="13953747" y="621291"/>
            <a:ext cx="699726" cy="814819"/>
          </a:xfrm>
          <a:prstGeom prst="rect">
            <a:avLst/>
          </a:prstGeom>
        </p:spPr>
      </p:pic>
      <p:grpSp>
        <p:nvGrpSpPr>
          <p:cNvPr id="15" name="Group 15"/>
          <p:cNvGrpSpPr/>
          <p:nvPr/>
        </p:nvGrpSpPr>
        <p:grpSpPr>
          <a:xfrm rot="5400000">
            <a:off x="3597358" y="-2845860"/>
            <a:ext cx="1480331" cy="8675048"/>
            <a:chOff x="0" y="0"/>
            <a:chExt cx="3130550" cy="18248691"/>
          </a:xfrm>
          <a:solidFill>
            <a:srgbClr val="55B8AD"/>
          </a:solidFill>
        </p:grpSpPr>
        <p:sp>
          <p:nvSpPr>
            <p:cNvPr id="16" name="Freeform 16"/>
            <p:cNvSpPr/>
            <p:nvPr/>
          </p:nvSpPr>
          <p:spPr>
            <a:xfrm>
              <a:off x="0" y="0"/>
              <a:ext cx="3130550" cy="18248691"/>
            </a:xfrm>
            <a:custGeom>
              <a:avLst/>
              <a:gdLst/>
              <a:ahLst/>
              <a:cxnLst/>
              <a:rect l="l" t="t" r="r" b="b"/>
              <a:pathLst>
                <a:path w="3130550" h="18248691">
                  <a:moveTo>
                    <a:pt x="0" y="1123950"/>
                  </a:moveTo>
                  <a:lnTo>
                    <a:pt x="0" y="18248691"/>
                  </a:lnTo>
                  <a:lnTo>
                    <a:pt x="3130550" y="18248691"/>
                  </a:lnTo>
                  <a:lnTo>
                    <a:pt x="3130550" y="0"/>
                  </a:lnTo>
                  <a:close/>
                </a:path>
              </a:pathLst>
            </a:custGeom>
            <a:grpFill/>
          </p:spPr>
        </p:sp>
      </p:grpSp>
      <p:grpSp>
        <p:nvGrpSpPr>
          <p:cNvPr id="17" name="Group 17"/>
          <p:cNvGrpSpPr/>
          <p:nvPr/>
        </p:nvGrpSpPr>
        <p:grpSpPr>
          <a:xfrm>
            <a:off x="1295399" y="3238500"/>
            <a:ext cx="10820401" cy="5562600"/>
            <a:chOff x="0" y="0"/>
            <a:chExt cx="7208077" cy="3623869"/>
          </a:xfrm>
        </p:grpSpPr>
        <p:sp>
          <p:nvSpPr>
            <p:cNvPr id="18" name="Freeform 18"/>
            <p:cNvSpPr/>
            <p:nvPr/>
          </p:nvSpPr>
          <p:spPr>
            <a:xfrm>
              <a:off x="0" y="0"/>
              <a:ext cx="7208077" cy="3623869"/>
            </a:xfrm>
            <a:custGeom>
              <a:avLst/>
              <a:gdLst/>
              <a:ahLst/>
              <a:cxnLst/>
              <a:rect l="l" t="t" r="r" b="b"/>
              <a:pathLst>
                <a:path w="7208077" h="3623869">
                  <a:moveTo>
                    <a:pt x="7083616" y="3623869"/>
                  </a:moveTo>
                  <a:lnTo>
                    <a:pt x="124460" y="3623869"/>
                  </a:lnTo>
                  <a:cubicBezTo>
                    <a:pt x="55880" y="3623869"/>
                    <a:pt x="0" y="3567988"/>
                    <a:pt x="0" y="3499408"/>
                  </a:cubicBezTo>
                  <a:lnTo>
                    <a:pt x="0" y="124460"/>
                  </a:lnTo>
                  <a:cubicBezTo>
                    <a:pt x="0" y="55880"/>
                    <a:pt x="55880" y="0"/>
                    <a:pt x="124460" y="0"/>
                  </a:cubicBezTo>
                  <a:lnTo>
                    <a:pt x="7083617" y="0"/>
                  </a:lnTo>
                  <a:cubicBezTo>
                    <a:pt x="7152197" y="0"/>
                    <a:pt x="7208077" y="55880"/>
                    <a:pt x="7208077" y="124460"/>
                  </a:cubicBezTo>
                  <a:lnTo>
                    <a:pt x="7208077" y="3499408"/>
                  </a:lnTo>
                  <a:cubicBezTo>
                    <a:pt x="7208077" y="3567989"/>
                    <a:pt x="7152197" y="3623869"/>
                    <a:pt x="7083617" y="3623869"/>
                  </a:cubicBezTo>
                  <a:close/>
                </a:path>
              </a:pathLst>
            </a:custGeom>
            <a:solidFill>
              <a:srgbClr val="F1F1F1"/>
            </a:solidFill>
          </p:spPr>
        </p:sp>
      </p:grpSp>
      <p:sp>
        <p:nvSpPr>
          <p:cNvPr id="20" name="TextBox 20"/>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18       </a:t>
            </a:r>
            <a:r>
              <a:rPr lang="en-US" sz="1700" dirty="0">
                <a:solidFill>
                  <a:srgbClr val="FFFFFF"/>
                </a:solidFill>
                <a:latin typeface="Montserrat Semi-Bold Bold"/>
              </a:rPr>
              <a:t>futurumcareers.com</a:t>
            </a:r>
          </a:p>
        </p:txBody>
      </p:sp>
      <p:sp>
        <p:nvSpPr>
          <p:cNvPr id="8" name="TextBox 7">
            <a:extLst>
              <a:ext uri="{FF2B5EF4-FFF2-40B4-BE49-F238E27FC236}">
                <a16:creationId xmlns:a16="http://schemas.microsoft.com/office/drawing/2014/main" id="{F029DEB4-C2C7-A8C0-417F-C3A10258E064}"/>
              </a:ext>
            </a:extLst>
          </p:cNvPr>
          <p:cNvSpPr txBox="1"/>
          <p:nvPr/>
        </p:nvSpPr>
        <p:spPr>
          <a:xfrm>
            <a:off x="14048662" y="9871502"/>
            <a:ext cx="9163050" cy="276999"/>
          </a:xfrm>
          <a:prstGeom prst="rect">
            <a:avLst/>
          </a:prstGeom>
          <a:noFill/>
        </p:spPr>
        <p:txBody>
          <a:bodyPr wrap="square">
            <a:spAutoFit/>
          </a:bodyPr>
          <a:lstStyle/>
          <a:p>
            <a:r>
              <a:rPr lang="en-GB" sz="1200" b="0" i="1" u="none" strike="noStrike" baseline="0" dirty="0">
                <a:solidFill>
                  <a:schemeClr val="bg1"/>
                </a:solidFill>
                <a:latin typeface="Montserrat" pitchFamily="2" charset="0"/>
              </a:rPr>
              <a:t>© Magic mine/Shutterstock.com</a:t>
            </a:r>
            <a:endParaRPr lang="en-GB" sz="1200" dirty="0"/>
          </a:p>
        </p:txBody>
      </p:sp>
      <p:sp>
        <p:nvSpPr>
          <p:cNvPr id="3" name="TextBox 2">
            <a:extLst>
              <a:ext uri="{FF2B5EF4-FFF2-40B4-BE49-F238E27FC236}">
                <a16:creationId xmlns:a16="http://schemas.microsoft.com/office/drawing/2014/main" id="{CA89327F-5AD3-F899-D077-892CA49B791E}"/>
              </a:ext>
            </a:extLst>
          </p:cNvPr>
          <p:cNvSpPr txBox="1"/>
          <p:nvPr/>
        </p:nvSpPr>
        <p:spPr>
          <a:xfrm>
            <a:off x="304800" y="1028700"/>
            <a:ext cx="7467600" cy="769441"/>
          </a:xfrm>
          <a:prstGeom prst="rect">
            <a:avLst/>
          </a:prstGeom>
          <a:noFill/>
        </p:spPr>
        <p:txBody>
          <a:bodyPr wrap="square" rtlCol="0">
            <a:spAutoFit/>
          </a:bodyPr>
          <a:lstStyle/>
          <a:p>
            <a:r>
              <a:rPr lang="en-GB" sz="4400" b="1" dirty="0">
                <a:solidFill>
                  <a:schemeClr val="tx1">
                    <a:lumMod val="75000"/>
                    <a:lumOff val="25000"/>
                  </a:schemeClr>
                </a:solidFill>
                <a:latin typeface="Montserrat" pitchFamily="2" charset="0"/>
              </a:rPr>
              <a:t>Talking points</a:t>
            </a:r>
          </a:p>
        </p:txBody>
      </p:sp>
      <p:sp>
        <p:nvSpPr>
          <p:cNvPr id="9" name="TextBox 8">
            <a:extLst>
              <a:ext uri="{FF2B5EF4-FFF2-40B4-BE49-F238E27FC236}">
                <a16:creationId xmlns:a16="http://schemas.microsoft.com/office/drawing/2014/main" id="{6B03C0DF-4DA7-6EB3-B638-C1A2EC1DC82E}"/>
              </a:ext>
            </a:extLst>
          </p:cNvPr>
          <p:cNvSpPr txBox="1"/>
          <p:nvPr/>
        </p:nvSpPr>
        <p:spPr>
          <a:xfrm>
            <a:off x="1371600" y="3390900"/>
            <a:ext cx="10605149" cy="5262979"/>
          </a:xfrm>
          <a:prstGeom prst="rect">
            <a:avLst/>
          </a:prstGeom>
          <a:noFill/>
        </p:spPr>
        <p:txBody>
          <a:bodyPr wrap="square" rtlCol="0">
            <a:spAutoFit/>
          </a:bodyPr>
          <a:lstStyle/>
          <a:p>
            <a:pPr marL="457200" indent="-457200">
              <a:buFont typeface="+mj-lt"/>
              <a:buAutoNum type="arabicPeriod"/>
            </a:pPr>
            <a:r>
              <a:rPr lang="en-GB" sz="2400" dirty="0">
                <a:solidFill>
                  <a:schemeClr val="tx1">
                    <a:lumMod val="50000"/>
                    <a:lumOff val="50000"/>
                  </a:schemeClr>
                </a:solidFill>
                <a:latin typeface="Montserrat" pitchFamily="2" charset="0"/>
              </a:rPr>
              <a:t>What would you find rewarding about working with patients in a clinical environment? </a:t>
            </a:r>
          </a:p>
          <a:p>
            <a:pPr marL="457200" indent="-457200">
              <a:buFont typeface="+mj-lt"/>
              <a:buAutoNum type="arabicPeriod"/>
            </a:pPr>
            <a:endParaRPr lang="en-GB" sz="2400" dirty="0">
              <a:solidFill>
                <a:schemeClr val="tx1">
                  <a:lumMod val="50000"/>
                  <a:lumOff val="50000"/>
                </a:schemeClr>
              </a:solidFill>
              <a:latin typeface="Montserrat" pitchFamily="2" charset="0"/>
            </a:endParaRPr>
          </a:p>
          <a:p>
            <a:pPr marL="457200" indent="-457200">
              <a:buFont typeface="+mj-lt"/>
              <a:buAutoNum type="arabicPeriod"/>
            </a:pPr>
            <a:r>
              <a:rPr lang="en-GB" sz="2400" dirty="0">
                <a:solidFill>
                  <a:schemeClr val="tx1">
                    <a:lumMod val="65000"/>
                    <a:lumOff val="35000"/>
                  </a:schemeClr>
                </a:solidFill>
                <a:latin typeface="Montserrat" pitchFamily="2" charset="0"/>
              </a:rPr>
              <a:t>Which health issues would you be interested in studying as a researcher?</a:t>
            </a:r>
          </a:p>
          <a:p>
            <a:pPr marL="457200" indent="-457200">
              <a:buFont typeface="+mj-lt"/>
              <a:buAutoNum type="arabicPeriod"/>
            </a:pPr>
            <a:endParaRPr lang="en-GB" sz="2400" b="0" i="0" u="none" strike="noStrike" baseline="0" dirty="0">
              <a:solidFill>
                <a:schemeClr val="tx1">
                  <a:lumMod val="50000"/>
                  <a:lumOff val="50000"/>
                </a:schemeClr>
              </a:solidFill>
              <a:latin typeface="Montserrat" pitchFamily="2" charset="0"/>
            </a:endParaRPr>
          </a:p>
          <a:p>
            <a:pPr marL="457200" indent="-457200">
              <a:buFont typeface="+mj-lt"/>
              <a:buAutoNum type="arabicPeriod"/>
            </a:pPr>
            <a:r>
              <a:rPr lang="en-GB" sz="2400" dirty="0">
                <a:solidFill>
                  <a:schemeClr val="tx1">
                    <a:lumMod val="85000"/>
                    <a:lumOff val="15000"/>
                  </a:schemeClr>
                </a:solidFill>
                <a:latin typeface="Montserrat" pitchFamily="2" charset="0"/>
              </a:rPr>
              <a:t>How is robotic surgery helping gynaecologists with their work?</a:t>
            </a:r>
          </a:p>
          <a:p>
            <a:pPr marL="457200" indent="-457200">
              <a:buFont typeface="+mj-lt"/>
              <a:buAutoNum type="arabicPeriod"/>
            </a:pPr>
            <a:endParaRPr lang="en-GB" sz="2400" dirty="0">
              <a:solidFill>
                <a:schemeClr val="tx1">
                  <a:lumMod val="85000"/>
                  <a:lumOff val="15000"/>
                </a:schemeClr>
              </a:solidFill>
              <a:latin typeface="Montserrat" pitchFamily="2" charset="0"/>
            </a:endParaRPr>
          </a:p>
          <a:p>
            <a:pPr marL="457200" indent="-457200">
              <a:buFont typeface="+mj-lt"/>
              <a:buAutoNum type="arabicPeriod"/>
            </a:pPr>
            <a:r>
              <a:rPr lang="en-GB" sz="2400" dirty="0">
                <a:solidFill>
                  <a:schemeClr val="tx2">
                    <a:lumMod val="75000"/>
                  </a:schemeClr>
                </a:solidFill>
                <a:latin typeface="Montserrat" pitchFamily="2" charset="0"/>
              </a:rPr>
              <a:t>Cindy recommends many courses that could support a career in gynaecology. Which of these interests you the most, and why?</a:t>
            </a:r>
          </a:p>
          <a:p>
            <a:pPr marL="457200" indent="-457200">
              <a:buFont typeface="+mj-lt"/>
              <a:buAutoNum type="arabicPeriod"/>
            </a:pPr>
            <a:endParaRPr lang="en-GB" sz="2400" dirty="0">
              <a:solidFill>
                <a:schemeClr val="tx1">
                  <a:lumMod val="50000"/>
                  <a:lumOff val="50000"/>
                </a:schemeClr>
              </a:solidFill>
              <a:latin typeface="Montserrat" pitchFamily="2" charset="0"/>
            </a:endParaRPr>
          </a:p>
          <a:p>
            <a:pPr marL="457200" indent="-457200">
              <a:buFont typeface="+mj-lt"/>
              <a:buAutoNum type="arabicPeriod"/>
            </a:pPr>
            <a:r>
              <a:rPr lang="en-GB" sz="2400" dirty="0">
                <a:solidFill>
                  <a:schemeClr val="accent1">
                    <a:lumMod val="75000"/>
                  </a:schemeClr>
                </a:solidFill>
                <a:latin typeface="Montserrat" pitchFamily="2" charset="0"/>
              </a:rPr>
              <a:t>How successful are you at implementing the 4Ps that Cindy highlights? Which of these attributes do you need to develop further, and how could you do so? </a:t>
            </a:r>
          </a:p>
        </p:txBody>
      </p:sp>
    </p:spTree>
    <p:extLst>
      <p:ext uri="{BB962C8B-B14F-4D97-AF65-F5344CB8AC3E}">
        <p14:creationId xmlns:p14="http://schemas.microsoft.com/office/powerpoint/2010/main" val="559343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6" end="6"/>
                                            </p:txEl>
                                          </p:spTgt>
                                        </p:tgtEl>
                                        <p:attrNameLst>
                                          <p:attrName>style.visibility</p:attrName>
                                        </p:attrNameLst>
                                      </p:cBhvr>
                                      <p:to>
                                        <p:strVal val="visible"/>
                                      </p:to>
                                    </p:set>
                                    <p:animEffect transition="in" filter="fade">
                                      <p:cBhvr>
                                        <p:cTn id="28" dur="1000"/>
                                        <p:tgtEl>
                                          <p:spTgt spid="9">
                                            <p:txEl>
                                              <p:pRg st="6" end="6"/>
                                            </p:txEl>
                                          </p:spTgt>
                                        </p:tgtEl>
                                      </p:cBhvr>
                                    </p:animEffect>
                                    <p:anim calcmode="lin" valueType="num">
                                      <p:cBhvr>
                                        <p:cTn id="29"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8" end="8"/>
                                            </p:txEl>
                                          </p:spTgt>
                                        </p:tgtEl>
                                        <p:attrNameLst>
                                          <p:attrName>style.visibility</p:attrName>
                                        </p:attrNameLst>
                                      </p:cBhvr>
                                      <p:to>
                                        <p:strVal val="visible"/>
                                      </p:to>
                                    </p:set>
                                    <p:animEffect transition="in" filter="fade">
                                      <p:cBhvr>
                                        <p:cTn id="35" dur="1000"/>
                                        <p:tgtEl>
                                          <p:spTgt spid="9">
                                            <p:txEl>
                                              <p:pRg st="8" end="8"/>
                                            </p:txEl>
                                          </p:spTgt>
                                        </p:tgtEl>
                                      </p:cBhvr>
                                    </p:animEffect>
                                    <p:anim calcmode="lin" valueType="num">
                                      <p:cBhvr>
                                        <p:cTn id="36" dur="1000" fill="hold"/>
                                        <p:tgtEl>
                                          <p:spTgt spid="9">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people posing for a photo&#10;&#10;Description automatically generated">
            <a:extLst>
              <a:ext uri="{FF2B5EF4-FFF2-40B4-BE49-F238E27FC236}">
                <a16:creationId xmlns:a16="http://schemas.microsoft.com/office/drawing/2014/main" id="{6176011F-1F78-785A-18FC-471753C7153A}"/>
              </a:ext>
            </a:extLst>
          </p:cNvPr>
          <p:cNvPicPr>
            <a:picLocks noChangeAspect="1"/>
          </p:cNvPicPr>
          <p:nvPr/>
        </p:nvPicPr>
        <p:blipFill rotWithShape="1">
          <a:blip r:embed="rId3">
            <a:extLst>
              <a:ext uri="{28A0092B-C50C-407E-A947-70E740481C1C}">
                <a14:useLocalDpi xmlns:a14="http://schemas.microsoft.com/office/drawing/2010/main" val="0"/>
              </a:ext>
            </a:extLst>
          </a:blip>
          <a:srcRect t="6312" r="21214" b="559"/>
          <a:stretch/>
        </p:blipFill>
        <p:spPr>
          <a:xfrm>
            <a:off x="6477000" y="-23590"/>
            <a:ext cx="11811000" cy="10287001"/>
          </a:xfrm>
          <a:prstGeom prst="rect">
            <a:avLst/>
          </a:prstGeom>
        </p:spPr>
      </p:pic>
      <p:grpSp>
        <p:nvGrpSpPr>
          <p:cNvPr id="7" name="Group 7"/>
          <p:cNvGrpSpPr/>
          <p:nvPr/>
        </p:nvGrpSpPr>
        <p:grpSpPr>
          <a:xfrm rot="5400000">
            <a:off x="514350" y="514350"/>
            <a:ext cx="9258300" cy="10287000"/>
            <a:chOff x="0" y="0"/>
            <a:chExt cx="3130550" cy="3989417"/>
          </a:xfrm>
        </p:grpSpPr>
        <p:sp>
          <p:nvSpPr>
            <p:cNvPr id="8" name="Freeform 8"/>
            <p:cNvSpPr/>
            <p:nvPr/>
          </p:nvSpPr>
          <p:spPr>
            <a:xfrm>
              <a:off x="0" y="0"/>
              <a:ext cx="3130550" cy="3989417"/>
            </a:xfrm>
            <a:custGeom>
              <a:avLst/>
              <a:gdLst/>
              <a:ahLst/>
              <a:cxnLst/>
              <a:rect l="l" t="t" r="r" b="b"/>
              <a:pathLst>
                <a:path w="3130550" h="3989417">
                  <a:moveTo>
                    <a:pt x="0" y="1123950"/>
                  </a:moveTo>
                  <a:lnTo>
                    <a:pt x="0" y="3989417"/>
                  </a:lnTo>
                  <a:lnTo>
                    <a:pt x="3130550" y="3989417"/>
                  </a:lnTo>
                  <a:lnTo>
                    <a:pt x="3130550" y="0"/>
                  </a:lnTo>
                  <a:close/>
                </a:path>
              </a:pathLst>
            </a:custGeom>
            <a:solidFill>
              <a:srgbClr val="3660AA"/>
            </a:solidFill>
          </p:spPr>
        </p:sp>
      </p:grpSp>
      <p:sp>
        <p:nvSpPr>
          <p:cNvPr id="2" name="Freeform 5">
            <a:extLst>
              <a:ext uri="{FF2B5EF4-FFF2-40B4-BE49-F238E27FC236}">
                <a16:creationId xmlns:a16="http://schemas.microsoft.com/office/drawing/2014/main" id="{2B312EBA-2EDB-4598-4EEA-49EE190640B7}"/>
              </a:ext>
            </a:extLst>
          </p:cNvPr>
          <p:cNvSpPr/>
          <p:nvPr/>
        </p:nvSpPr>
        <p:spPr>
          <a:xfrm rot="5400000">
            <a:off x="309007" y="701802"/>
            <a:ext cx="9281890" cy="9912096"/>
          </a:xfrm>
          <a:custGeom>
            <a:avLst/>
            <a:gdLst/>
            <a:ahLst/>
            <a:cxnLst/>
            <a:rect l="l" t="t" r="r" b="b"/>
            <a:pathLst>
              <a:path w="3130550" h="3989417">
                <a:moveTo>
                  <a:pt x="0" y="1123950"/>
                </a:moveTo>
                <a:lnTo>
                  <a:pt x="0" y="3989417"/>
                </a:lnTo>
                <a:lnTo>
                  <a:pt x="3130550" y="3989417"/>
                </a:lnTo>
                <a:lnTo>
                  <a:pt x="3130550" y="0"/>
                </a:lnTo>
                <a:close/>
              </a:path>
            </a:pathLst>
          </a:custGeom>
          <a:solidFill>
            <a:schemeClr val="bg1"/>
          </a:solidFill>
        </p:spPr>
      </p:sp>
      <p:grpSp>
        <p:nvGrpSpPr>
          <p:cNvPr id="9" name="Group 9"/>
          <p:cNvGrpSpPr/>
          <p:nvPr/>
        </p:nvGrpSpPr>
        <p:grpSpPr>
          <a:xfrm rot="5400000">
            <a:off x="-355190" y="330611"/>
            <a:ext cx="10287000" cy="9625779"/>
            <a:chOff x="0" y="0"/>
            <a:chExt cx="3130550" cy="3511380"/>
          </a:xfrm>
          <a:solidFill>
            <a:srgbClr val="88CEC6"/>
          </a:solidFill>
        </p:grpSpPr>
        <p:sp>
          <p:nvSpPr>
            <p:cNvPr id="10" name="Freeform 10"/>
            <p:cNvSpPr/>
            <p:nvPr/>
          </p:nvSpPr>
          <p:spPr>
            <a:xfrm>
              <a:off x="0" y="0"/>
              <a:ext cx="3130550" cy="3511380"/>
            </a:xfrm>
            <a:custGeom>
              <a:avLst/>
              <a:gdLst/>
              <a:ahLst/>
              <a:cxnLst/>
              <a:rect l="l" t="t" r="r" b="b"/>
              <a:pathLst>
                <a:path w="3130550" h="3511380">
                  <a:moveTo>
                    <a:pt x="0" y="1123950"/>
                  </a:moveTo>
                  <a:lnTo>
                    <a:pt x="0" y="3511380"/>
                  </a:lnTo>
                  <a:lnTo>
                    <a:pt x="3130550" y="3511380"/>
                  </a:lnTo>
                  <a:lnTo>
                    <a:pt x="3130550" y="0"/>
                  </a:lnTo>
                  <a:close/>
                </a:path>
              </a:pathLst>
            </a:custGeom>
            <a:grpFill/>
          </p:spPr>
        </p:sp>
      </p:grpSp>
      <p:sp>
        <p:nvSpPr>
          <p:cNvPr id="12" name="TextBox 12"/>
          <p:cNvSpPr txBox="1"/>
          <p:nvPr/>
        </p:nvSpPr>
        <p:spPr>
          <a:xfrm>
            <a:off x="705772" y="9364980"/>
            <a:ext cx="4979916" cy="284693"/>
          </a:xfrm>
          <a:prstGeom prst="rect">
            <a:avLst/>
          </a:prstGeom>
        </p:spPr>
        <p:txBody>
          <a:bodyPr lIns="0" tIns="0" rIns="0" bIns="0" rtlCol="0" anchor="t">
            <a:spAutoFit/>
          </a:bodyPr>
          <a:lstStyle/>
          <a:p>
            <a:pPr>
              <a:lnSpc>
                <a:spcPts val="2380"/>
              </a:lnSpc>
            </a:pPr>
            <a:r>
              <a:rPr lang="en-US" sz="1700" dirty="0">
                <a:solidFill>
                  <a:schemeClr val="tx1">
                    <a:lumMod val="65000"/>
                    <a:lumOff val="35000"/>
                  </a:schemeClr>
                </a:solidFill>
                <a:latin typeface="Montserrat Semi-Bold"/>
              </a:rPr>
              <a:t>19       </a:t>
            </a:r>
            <a:r>
              <a:rPr lang="en-US" sz="1700" dirty="0">
                <a:solidFill>
                  <a:schemeClr val="tx1">
                    <a:lumMod val="65000"/>
                    <a:lumOff val="35000"/>
                  </a:schemeClr>
                </a:solidFill>
                <a:latin typeface="Montserrat Semi-Bold Bold"/>
              </a:rPr>
              <a:t>futurumcareers.com</a:t>
            </a:r>
          </a:p>
        </p:txBody>
      </p:sp>
      <p:sp>
        <p:nvSpPr>
          <p:cNvPr id="6" name="TextBox 5">
            <a:extLst>
              <a:ext uri="{FF2B5EF4-FFF2-40B4-BE49-F238E27FC236}">
                <a16:creationId xmlns:a16="http://schemas.microsoft.com/office/drawing/2014/main" id="{974C1306-989F-E65C-16E3-EF9139637798}"/>
              </a:ext>
            </a:extLst>
          </p:cNvPr>
          <p:cNvSpPr txBox="1"/>
          <p:nvPr/>
        </p:nvSpPr>
        <p:spPr>
          <a:xfrm>
            <a:off x="304800" y="495300"/>
            <a:ext cx="7315200" cy="7048083"/>
          </a:xfrm>
          <a:prstGeom prst="rect">
            <a:avLst/>
          </a:prstGeom>
          <a:noFill/>
        </p:spPr>
        <p:txBody>
          <a:bodyPr wrap="square">
            <a:spAutoFit/>
          </a:bodyPr>
          <a:lstStyle/>
          <a:p>
            <a:pPr algn="l"/>
            <a:endParaRPr lang="en-GB" sz="1800" b="0" i="0" u="none" strike="noStrike" baseline="0" dirty="0">
              <a:solidFill>
                <a:srgbClr val="000000"/>
              </a:solidFill>
              <a:latin typeface="Montserrat Black" pitchFamily="2" charset="0"/>
            </a:endParaRPr>
          </a:p>
          <a:p>
            <a:r>
              <a:rPr lang="en-GB" sz="4400" b="1" i="0" u="none" strike="noStrike" baseline="0" dirty="0" err="1">
                <a:solidFill>
                  <a:schemeClr val="tx1">
                    <a:lumMod val="75000"/>
                    <a:lumOff val="25000"/>
                  </a:schemeClr>
                </a:solidFill>
                <a:latin typeface="Montserrat Black" pitchFamily="2" charset="0"/>
              </a:rPr>
              <a:t>KURe</a:t>
            </a:r>
            <a:r>
              <a:rPr lang="en-GB" sz="4400" b="1" i="0" u="none" strike="noStrike" baseline="0" dirty="0">
                <a:solidFill>
                  <a:schemeClr val="tx1">
                    <a:lumMod val="75000"/>
                    <a:lumOff val="25000"/>
                  </a:schemeClr>
                </a:solidFill>
                <a:latin typeface="Montserrat Black" pitchFamily="2" charset="0"/>
              </a:rPr>
              <a:t> – the K12 Urologic Research Career Development Program</a:t>
            </a:r>
          </a:p>
          <a:p>
            <a:endParaRPr lang="en-GB" sz="4400" b="1" dirty="0">
              <a:solidFill>
                <a:schemeClr val="tx1">
                  <a:lumMod val="75000"/>
                  <a:lumOff val="25000"/>
                </a:schemeClr>
              </a:solidFill>
              <a:latin typeface="Montserrat Black" pitchFamily="2" charset="0"/>
            </a:endParaRPr>
          </a:p>
          <a:p>
            <a:r>
              <a:rPr lang="en-GB" sz="2800" b="0" i="0" u="none" strike="noStrike" baseline="0" dirty="0">
                <a:solidFill>
                  <a:schemeClr val="tx1">
                    <a:lumMod val="75000"/>
                    <a:lumOff val="25000"/>
                  </a:schemeClr>
                </a:solidFill>
                <a:latin typeface="Montserrat" pitchFamily="2" charset="0"/>
              </a:rPr>
              <a:t>As part of her commitment to education and mentoring other scientists, </a:t>
            </a:r>
            <a:r>
              <a:rPr lang="en-GB" sz="2800" b="1" i="0" u="none" strike="noStrike" baseline="0" dirty="0">
                <a:solidFill>
                  <a:schemeClr val="tx1">
                    <a:lumMod val="75000"/>
                    <a:lumOff val="25000"/>
                  </a:schemeClr>
                </a:solidFill>
                <a:latin typeface="Montserrat" pitchFamily="2" charset="0"/>
              </a:rPr>
              <a:t>Cindy </a:t>
            </a:r>
            <a:r>
              <a:rPr lang="en-GB" sz="2800" b="0" i="0" u="none" strike="noStrike" baseline="0" dirty="0">
                <a:solidFill>
                  <a:schemeClr val="tx1">
                    <a:lumMod val="75000"/>
                    <a:lumOff val="25000"/>
                  </a:schemeClr>
                </a:solidFill>
                <a:latin typeface="Montserrat" pitchFamily="2" charset="0"/>
              </a:rPr>
              <a:t>leads </a:t>
            </a:r>
            <a:r>
              <a:rPr lang="en-GB" sz="2800" b="1" i="0" u="none" strike="noStrike" baseline="0" dirty="0">
                <a:solidFill>
                  <a:schemeClr val="tx1">
                    <a:lumMod val="75000"/>
                    <a:lumOff val="25000"/>
                  </a:schemeClr>
                </a:solidFill>
                <a:latin typeface="Montserrat" pitchFamily="2" charset="0"/>
              </a:rPr>
              <a:t>Duke University School of Medicine’s </a:t>
            </a:r>
            <a:r>
              <a:rPr lang="en-GB" sz="2800" b="1" i="0" u="none" strike="noStrike" baseline="0" dirty="0" err="1">
                <a:solidFill>
                  <a:schemeClr val="tx1">
                    <a:lumMod val="75000"/>
                    <a:lumOff val="25000"/>
                  </a:schemeClr>
                </a:solidFill>
                <a:latin typeface="Montserrat" pitchFamily="2" charset="0"/>
              </a:rPr>
              <a:t>KURe</a:t>
            </a:r>
            <a:r>
              <a:rPr lang="en-GB" sz="2800" b="1" i="0" u="none" strike="noStrike" baseline="0" dirty="0">
                <a:solidFill>
                  <a:schemeClr val="tx1">
                    <a:lumMod val="75000"/>
                    <a:lumOff val="25000"/>
                  </a:schemeClr>
                </a:solidFill>
                <a:latin typeface="Montserrat" pitchFamily="2" charset="0"/>
              </a:rPr>
              <a:t> Program * </a:t>
            </a:r>
            <a:r>
              <a:rPr lang="en-GB" sz="2800" b="0" i="0" u="none" strike="noStrike" baseline="0" dirty="0">
                <a:solidFill>
                  <a:schemeClr val="tx1">
                    <a:lumMod val="75000"/>
                    <a:lumOff val="25000"/>
                  </a:schemeClr>
                </a:solidFill>
                <a:latin typeface="Montserrat" pitchFamily="2" charset="0"/>
              </a:rPr>
              <a:t>which supports researchers to build independent research careers. We meet three programme participants.</a:t>
            </a:r>
            <a:endParaRPr lang="en-GB" sz="2800" b="1" i="0" u="none" strike="noStrike" baseline="0" dirty="0">
              <a:solidFill>
                <a:schemeClr val="tx1">
                  <a:lumMod val="75000"/>
                  <a:lumOff val="25000"/>
                </a:schemeClr>
              </a:solidFill>
              <a:latin typeface="Montserrat Black" pitchFamily="2" charset="0"/>
            </a:endParaRPr>
          </a:p>
          <a:p>
            <a:pPr algn="l"/>
            <a:endParaRPr lang="en-GB" sz="1800" b="0" i="0" u="none" strike="noStrike" baseline="0" dirty="0">
              <a:solidFill>
                <a:schemeClr val="tx1">
                  <a:lumMod val="75000"/>
                  <a:lumOff val="25000"/>
                </a:schemeClr>
              </a:solidFill>
              <a:latin typeface="Brandon Grotesque Medium"/>
            </a:endParaRPr>
          </a:p>
        </p:txBody>
      </p:sp>
      <p:sp>
        <p:nvSpPr>
          <p:cNvPr id="3" name="TextBox 2">
            <a:extLst>
              <a:ext uri="{FF2B5EF4-FFF2-40B4-BE49-F238E27FC236}">
                <a16:creationId xmlns:a16="http://schemas.microsoft.com/office/drawing/2014/main" id="{32A7D78C-AE5F-347A-F93D-4901A646510E}"/>
              </a:ext>
            </a:extLst>
          </p:cNvPr>
          <p:cNvSpPr txBox="1"/>
          <p:nvPr/>
        </p:nvSpPr>
        <p:spPr>
          <a:xfrm>
            <a:off x="16218617" y="9668649"/>
            <a:ext cx="2037428" cy="261610"/>
          </a:xfrm>
          <a:prstGeom prst="rect">
            <a:avLst/>
          </a:prstGeom>
          <a:noFill/>
        </p:spPr>
        <p:txBody>
          <a:bodyPr wrap="square" rtlCol="0">
            <a:spAutoFit/>
          </a:bodyPr>
          <a:lstStyle/>
          <a:p>
            <a:r>
              <a:rPr lang="en-GB" sz="1100" dirty="0">
                <a:solidFill>
                  <a:schemeClr val="bg1"/>
                </a:solidFill>
                <a:latin typeface="Montserrat" pitchFamily="2" charset="0"/>
              </a:rPr>
              <a:t>Cindy and trainees</a:t>
            </a:r>
          </a:p>
        </p:txBody>
      </p:sp>
    </p:spTree>
    <p:extLst>
      <p:ext uri="{BB962C8B-B14F-4D97-AF65-F5344CB8AC3E}">
        <p14:creationId xmlns:p14="http://schemas.microsoft.com/office/powerpoint/2010/main" val="2545355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p:cNvGrpSpPr/>
          <p:nvPr/>
        </p:nvGrpSpPr>
        <p:grpSpPr>
          <a:xfrm rot="-5400000">
            <a:off x="15547542" y="1159042"/>
            <a:ext cx="4345306" cy="2027222"/>
            <a:chOff x="0" y="0"/>
            <a:chExt cx="3130550" cy="1460500"/>
          </a:xfrm>
          <a:solidFill>
            <a:srgbClr val="55B8AD"/>
          </a:solidFill>
        </p:grpSpPr>
        <p:sp>
          <p:nvSpPr>
            <p:cNvPr id="9" name="Freeform 9"/>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sp>
      </p:grpSp>
      <p:sp>
        <p:nvSpPr>
          <p:cNvPr id="11" name="TextBox 11"/>
          <p:cNvSpPr txBox="1"/>
          <p:nvPr/>
        </p:nvSpPr>
        <p:spPr>
          <a:xfrm>
            <a:off x="8839200" y="1346550"/>
            <a:ext cx="10220015" cy="7371249"/>
          </a:xfrm>
          <a:prstGeom prst="rect">
            <a:avLst/>
          </a:prstGeom>
        </p:spPr>
        <p:txBody>
          <a:bodyPr lIns="0" tIns="0" rIns="0" bIns="0" rtlCol="0" anchor="t">
            <a:spAutoFit/>
          </a:bodyPr>
          <a:lstStyle/>
          <a:p>
            <a:pPr>
              <a:lnSpc>
                <a:spcPts val="5700"/>
              </a:lnSpc>
            </a:pPr>
            <a:r>
              <a:rPr lang="en-US" sz="4400" dirty="0">
                <a:solidFill>
                  <a:srgbClr val="474B4F"/>
                </a:solidFill>
                <a:latin typeface="Montserrat" pitchFamily="2" charset="0"/>
              </a:rPr>
              <a:t>In this presentation</a:t>
            </a:r>
          </a:p>
          <a:p>
            <a:pPr>
              <a:lnSpc>
                <a:spcPts val="5700"/>
              </a:lnSpc>
            </a:pPr>
            <a:endParaRPr lang="en-US" sz="4400" dirty="0">
              <a:solidFill>
                <a:srgbClr val="474B4F"/>
              </a:solidFill>
              <a:latin typeface="Montserrat" pitchFamily="2" charset="0"/>
            </a:endParaRPr>
          </a:p>
          <a:p>
            <a:pPr marL="571500" indent="-571500">
              <a:buFont typeface="Arial" panose="020B0604020202020204" pitchFamily="34" charset="0"/>
              <a:buChar char="•"/>
            </a:pPr>
            <a:r>
              <a:rPr lang="en-US" sz="2400" dirty="0">
                <a:solidFill>
                  <a:srgbClr val="474B4F"/>
                </a:solidFill>
                <a:latin typeface="Montserrat" pitchFamily="2" charset="0"/>
              </a:rPr>
              <a:t>Meet Cindy</a:t>
            </a:r>
          </a:p>
          <a:p>
            <a:pPr marL="571500" indent="-571500">
              <a:buFont typeface="Arial" panose="020B0604020202020204" pitchFamily="34" charset="0"/>
              <a:buChar char="•"/>
            </a:pPr>
            <a:r>
              <a:rPr lang="en-US" sz="2400" dirty="0">
                <a:solidFill>
                  <a:srgbClr val="474B4F"/>
                </a:solidFill>
                <a:latin typeface="Montserrat" pitchFamily="2" charset="0"/>
              </a:rPr>
              <a:t>Cindy’s research</a:t>
            </a:r>
          </a:p>
          <a:p>
            <a:pPr marL="571500" indent="-571500">
              <a:buFont typeface="Arial" panose="020B0604020202020204" pitchFamily="34" charset="0"/>
              <a:buChar char="•"/>
            </a:pPr>
            <a:r>
              <a:rPr lang="en-US" sz="2400" b="1" dirty="0">
                <a:solidFill>
                  <a:srgbClr val="474B4F"/>
                </a:solidFill>
                <a:latin typeface="Montserrat" pitchFamily="2" charset="0"/>
              </a:rPr>
              <a:t>Talking Points</a:t>
            </a:r>
          </a:p>
          <a:p>
            <a:pPr marL="571500" indent="-571500">
              <a:buFont typeface="Arial" panose="020B0604020202020204" pitchFamily="34" charset="0"/>
              <a:buChar char="•"/>
            </a:pPr>
            <a:r>
              <a:rPr lang="en-US" sz="2400" dirty="0">
                <a:solidFill>
                  <a:srgbClr val="474B4F"/>
                </a:solidFill>
                <a:latin typeface="Montserrat" pitchFamily="2" charset="0"/>
              </a:rPr>
              <a:t>About </a:t>
            </a:r>
            <a:r>
              <a:rPr lang="en-US" sz="2400" dirty="0" err="1">
                <a:solidFill>
                  <a:srgbClr val="474B4F"/>
                </a:solidFill>
                <a:latin typeface="Montserrat" pitchFamily="2" charset="0"/>
              </a:rPr>
              <a:t>gynaecology</a:t>
            </a:r>
            <a:endParaRPr lang="en-US" sz="2400" dirty="0">
              <a:solidFill>
                <a:srgbClr val="474B4F"/>
              </a:solidFill>
              <a:latin typeface="Montserrat" pitchFamily="2" charset="0"/>
            </a:endParaRPr>
          </a:p>
          <a:p>
            <a:pPr marL="571500" indent="-571500">
              <a:buFont typeface="Arial" panose="020B0604020202020204" pitchFamily="34" charset="0"/>
              <a:buChar char="•"/>
            </a:pPr>
            <a:r>
              <a:rPr lang="en-US" sz="2400" dirty="0">
                <a:solidFill>
                  <a:srgbClr val="474B4F"/>
                </a:solidFill>
                <a:latin typeface="Montserrat" pitchFamily="2" charset="0"/>
              </a:rPr>
              <a:t>Pathway from school </a:t>
            </a:r>
            <a:r>
              <a:rPr lang="en-US" sz="2400" dirty="0" err="1">
                <a:solidFill>
                  <a:srgbClr val="474B4F"/>
                </a:solidFill>
                <a:latin typeface="Montserrat" pitchFamily="2" charset="0"/>
              </a:rPr>
              <a:t>gynaecology</a:t>
            </a:r>
            <a:endParaRPr lang="en-US" sz="2400" dirty="0">
              <a:solidFill>
                <a:srgbClr val="474B4F"/>
              </a:solidFill>
              <a:latin typeface="Montserrat" pitchFamily="2" charset="0"/>
            </a:endParaRPr>
          </a:p>
          <a:p>
            <a:pPr marL="571500" indent="-571500">
              <a:buFont typeface="Arial" panose="020B0604020202020204" pitchFamily="34" charset="0"/>
              <a:buChar char="•"/>
            </a:pPr>
            <a:r>
              <a:rPr lang="en-US" sz="2400" dirty="0">
                <a:solidFill>
                  <a:srgbClr val="474B4F"/>
                </a:solidFill>
                <a:latin typeface="Montserrat" pitchFamily="2" charset="0"/>
              </a:rPr>
              <a:t>Explore careers in </a:t>
            </a:r>
            <a:r>
              <a:rPr lang="en-US" sz="2400" dirty="0" err="1">
                <a:solidFill>
                  <a:srgbClr val="474B4F"/>
                </a:solidFill>
                <a:latin typeface="Montserrat" pitchFamily="2" charset="0"/>
              </a:rPr>
              <a:t>gynaecology</a:t>
            </a:r>
            <a:endParaRPr lang="en-US" sz="2400" dirty="0">
              <a:solidFill>
                <a:srgbClr val="474B4F"/>
              </a:solidFill>
              <a:latin typeface="Montserrat" pitchFamily="2" charset="0"/>
            </a:endParaRPr>
          </a:p>
          <a:p>
            <a:pPr marL="571500" indent="-571500">
              <a:buFont typeface="Arial" panose="020B0604020202020204" pitchFamily="34" charset="0"/>
              <a:buChar char="•"/>
            </a:pPr>
            <a:r>
              <a:rPr lang="en-US" sz="2400" dirty="0">
                <a:solidFill>
                  <a:srgbClr val="474B4F"/>
                </a:solidFill>
                <a:latin typeface="Montserrat" pitchFamily="2" charset="0"/>
              </a:rPr>
              <a:t>Cindy’s career &amp; top tips</a:t>
            </a:r>
          </a:p>
          <a:p>
            <a:pPr marL="571500" indent="-571500">
              <a:buFont typeface="Arial" panose="020B0604020202020204" pitchFamily="34" charset="0"/>
              <a:buChar char="•"/>
            </a:pPr>
            <a:r>
              <a:rPr lang="en-US" sz="2400" b="1" dirty="0">
                <a:solidFill>
                  <a:srgbClr val="474B4F"/>
                </a:solidFill>
                <a:latin typeface="Montserrat" pitchFamily="2" charset="0"/>
              </a:rPr>
              <a:t>Talking points</a:t>
            </a:r>
          </a:p>
          <a:p>
            <a:pPr marL="571500" indent="-571500">
              <a:buFont typeface="Arial" panose="020B0604020202020204" pitchFamily="34" charset="0"/>
              <a:buChar char="•"/>
            </a:pPr>
            <a:r>
              <a:rPr lang="en-US" sz="2400" dirty="0">
                <a:solidFill>
                  <a:srgbClr val="474B4F"/>
                </a:solidFill>
                <a:latin typeface="Montserrat" pitchFamily="2" charset="0"/>
              </a:rPr>
              <a:t>Meet Cassandra</a:t>
            </a:r>
          </a:p>
          <a:p>
            <a:pPr marL="571500" indent="-571500">
              <a:buFont typeface="Arial" panose="020B0604020202020204" pitchFamily="34" charset="0"/>
              <a:buChar char="•"/>
            </a:pPr>
            <a:r>
              <a:rPr lang="en-US" sz="2400" dirty="0">
                <a:solidFill>
                  <a:srgbClr val="474B4F"/>
                </a:solidFill>
                <a:latin typeface="Montserrat" pitchFamily="2" charset="0"/>
              </a:rPr>
              <a:t>Meet Eric</a:t>
            </a:r>
          </a:p>
          <a:p>
            <a:pPr marL="571500" indent="-571500">
              <a:buFont typeface="Arial" panose="020B0604020202020204" pitchFamily="34" charset="0"/>
              <a:buChar char="•"/>
            </a:pPr>
            <a:r>
              <a:rPr lang="en-US" sz="2400" dirty="0">
                <a:solidFill>
                  <a:srgbClr val="474B4F"/>
                </a:solidFill>
                <a:latin typeface="Montserrat" pitchFamily="2" charset="0"/>
              </a:rPr>
              <a:t>Meet Byron</a:t>
            </a:r>
          </a:p>
          <a:p>
            <a:pPr marL="571500" indent="-571500">
              <a:buFont typeface="Arial" panose="020B0604020202020204" pitchFamily="34" charset="0"/>
              <a:buChar char="•"/>
            </a:pPr>
            <a:r>
              <a:rPr lang="en-US" sz="2400" b="1" dirty="0">
                <a:solidFill>
                  <a:srgbClr val="474B4F"/>
                </a:solidFill>
                <a:latin typeface="Montserrat" pitchFamily="2" charset="0"/>
              </a:rPr>
              <a:t>Talking points</a:t>
            </a:r>
          </a:p>
          <a:p>
            <a:pPr marL="571500" indent="-571500">
              <a:buFont typeface="Arial" panose="020B0604020202020204" pitchFamily="34" charset="0"/>
              <a:buChar char="•"/>
            </a:pPr>
            <a:r>
              <a:rPr lang="en-US" sz="2400" dirty="0">
                <a:solidFill>
                  <a:srgbClr val="474B4F"/>
                </a:solidFill>
                <a:latin typeface="Montserrat" pitchFamily="2" charset="0"/>
              </a:rPr>
              <a:t>More resources</a:t>
            </a:r>
          </a:p>
          <a:p>
            <a:pPr marL="571500" indent="-571500">
              <a:buFont typeface="Arial" panose="020B0604020202020204" pitchFamily="34" charset="0"/>
              <a:buChar char="•"/>
            </a:pPr>
            <a:endParaRPr lang="en-US" sz="2400" dirty="0">
              <a:solidFill>
                <a:srgbClr val="474B4F"/>
              </a:solidFill>
              <a:latin typeface="Montserrat" pitchFamily="2" charset="0"/>
            </a:endParaRPr>
          </a:p>
          <a:p>
            <a:pPr marL="571500" indent="-571500">
              <a:buFont typeface="Arial" panose="020B0604020202020204" pitchFamily="34" charset="0"/>
              <a:buChar char="•"/>
            </a:pPr>
            <a:endParaRPr lang="en-US" sz="2400" dirty="0">
              <a:solidFill>
                <a:srgbClr val="474B4F"/>
              </a:solidFill>
              <a:latin typeface="Montserrat" pitchFamily="2" charset="0"/>
            </a:endParaRPr>
          </a:p>
          <a:p>
            <a:pPr marL="571500" indent="-571500">
              <a:buFont typeface="Arial" panose="020B0604020202020204" pitchFamily="34" charset="0"/>
              <a:buChar char="•"/>
            </a:pPr>
            <a:endParaRPr lang="en-US" sz="2400" dirty="0">
              <a:solidFill>
                <a:srgbClr val="474B4F"/>
              </a:solidFill>
              <a:latin typeface="Montserrat" pitchFamily="2" charset="0"/>
            </a:endParaRPr>
          </a:p>
        </p:txBody>
      </p:sp>
      <p:grpSp>
        <p:nvGrpSpPr>
          <p:cNvPr id="10" name="Group 2">
            <a:extLst>
              <a:ext uri="{FF2B5EF4-FFF2-40B4-BE49-F238E27FC236}">
                <a16:creationId xmlns:a16="http://schemas.microsoft.com/office/drawing/2014/main" id="{60C66D7F-63CA-A7FF-AE1B-7B6F6E9D0BE8}"/>
              </a:ext>
            </a:extLst>
          </p:cNvPr>
          <p:cNvGrpSpPr>
            <a:grpSpLocks noChangeAspect="1"/>
          </p:cNvGrpSpPr>
          <p:nvPr/>
        </p:nvGrpSpPr>
        <p:grpSpPr>
          <a:xfrm>
            <a:off x="1028700" y="1346550"/>
            <a:ext cx="6658765" cy="6881642"/>
            <a:chOff x="0" y="0"/>
            <a:chExt cx="6362700" cy="6575666"/>
          </a:xfrm>
          <a:solidFill>
            <a:srgbClr val="55B8AD"/>
          </a:solidFill>
        </p:grpSpPr>
        <p:sp>
          <p:nvSpPr>
            <p:cNvPr id="12" name="Freeform 3">
              <a:extLst>
                <a:ext uri="{FF2B5EF4-FFF2-40B4-BE49-F238E27FC236}">
                  <a16:creationId xmlns:a16="http://schemas.microsoft.com/office/drawing/2014/main" id="{D57DC830-9FC8-DE4D-A974-118C9C19BBDA}"/>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w="12700">
              <a:noFill/>
            </a:ln>
          </p:spPr>
        </p:sp>
      </p:grpSp>
      <p:grpSp>
        <p:nvGrpSpPr>
          <p:cNvPr id="3" name="Group 3"/>
          <p:cNvGrpSpPr/>
          <p:nvPr/>
        </p:nvGrpSpPr>
        <p:grpSpPr>
          <a:xfrm rot="5400000">
            <a:off x="-1660237" y="1660237"/>
            <a:ext cx="10287000" cy="6966526"/>
            <a:chOff x="0" y="0"/>
            <a:chExt cx="3130550" cy="2120060"/>
          </a:xfrm>
          <a:solidFill>
            <a:srgbClr val="3660AA"/>
          </a:solidFill>
        </p:grpSpPr>
        <p:sp>
          <p:nvSpPr>
            <p:cNvPr id="4" name="Freeform 4"/>
            <p:cNvSpPr/>
            <p:nvPr/>
          </p:nvSpPr>
          <p:spPr>
            <a:xfrm>
              <a:off x="0" y="0"/>
              <a:ext cx="3130550" cy="2120060"/>
            </a:xfrm>
            <a:custGeom>
              <a:avLst/>
              <a:gdLst/>
              <a:ahLst/>
              <a:cxnLst/>
              <a:rect l="l" t="t" r="r" b="b"/>
              <a:pathLst>
                <a:path w="3130550" h="2120060">
                  <a:moveTo>
                    <a:pt x="0" y="1123950"/>
                  </a:moveTo>
                  <a:lnTo>
                    <a:pt x="0" y="2120060"/>
                  </a:lnTo>
                  <a:lnTo>
                    <a:pt x="3130550" y="2120060"/>
                  </a:lnTo>
                  <a:lnTo>
                    <a:pt x="3130550" y="0"/>
                  </a:lnTo>
                  <a:close/>
                </a:path>
              </a:pathLst>
            </a:custGeom>
            <a:grpFill/>
          </p:spPr>
        </p:sp>
      </p:grpSp>
      <p:grpSp>
        <p:nvGrpSpPr>
          <p:cNvPr id="14" name="Group 2">
            <a:extLst>
              <a:ext uri="{FF2B5EF4-FFF2-40B4-BE49-F238E27FC236}">
                <a16:creationId xmlns:a16="http://schemas.microsoft.com/office/drawing/2014/main" id="{E45433C4-CD70-A804-D8F5-C70954EC05CF}"/>
              </a:ext>
            </a:extLst>
          </p:cNvPr>
          <p:cNvGrpSpPr>
            <a:grpSpLocks noChangeAspect="1"/>
          </p:cNvGrpSpPr>
          <p:nvPr/>
        </p:nvGrpSpPr>
        <p:grpSpPr>
          <a:xfrm>
            <a:off x="1600200" y="1638300"/>
            <a:ext cx="5850681" cy="6263698"/>
            <a:chOff x="11892598" y="-203027"/>
            <a:chExt cx="5911194" cy="6328482"/>
          </a:xfrm>
          <a:solidFill>
            <a:srgbClr val="55B8AD"/>
          </a:solidFill>
        </p:grpSpPr>
        <p:sp>
          <p:nvSpPr>
            <p:cNvPr id="15" name="Freeform 3">
              <a:extLst>
                <a:ext uri="{FF2B5EF4-FFF2-40B4-BE49-F238E27FC236}">
                  <a16:creationId xmlns:a16="http://schemas.microsoft.com/office/drawing/2014/main" id="{DA383B67-CD97-B854-F202-5EF8401EA37A}"/>
                </a:ext>
              </a:extLst>
            </p:cNvPr>
            <p:cNvSpPr/>
            <p:nvPr/>
          </p:nvSpPr>
          <p:spPr>
            <a:xfrm>
              <a:off x="11892598" y="-203027"/>
              <a:ext cx="5911194" cy="6328482"/>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dpi="0" rotWithShape="1">
              <a:blip r:embed="rId2" cstate="print">
                <a:extLst>
                  <a:ext uri="{28A0092B-C50C-407E-A947-70E740481C1C}">
                    <a14:useLocalDpi xmlns:a14="http://schemas.microsoft.com/office/drawing/2010/main" val="0"/>
                  </a:ext>
                </a:extLst>
              </a:blip>
              <a:srcRect/>
              <a:stretch>
                <a:fillRect/>
              </a:stretch>
            </a:blipFill>
            <a:ln w="12700">
              <a:noFill/>
            </a:ln>
          </p:spPr>
        </p:sp>
      </p:grpSp>
      <p:sp>
        <p:nvSpPr>
          <p:cNvPr id="13" name="TextBox 13"/>
          <p:cNvSpPr txBox="1"/>
          <p:nvPr/>
        </p:nvSpPr>
        <p:spPr>
          <a:xfrm>
            <a:off x="762000" y="9563100"/>
            <a:ext cx="4979916" cy="280615"/>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02       </a:t>
            </a:r>
            <a:r>
              <a:rPr lang="en-US" sz="1700" dirty="0">
                <a:solidFill>
                  <a:srgbClr val="FFFFFF"/>
                </a:solidFill>
                <a:latin typeface="Montserrat Semi-Bold Bold"/>
              </a:rPr>
              <a:t>futurumcareers.com</a:t>
            </a:r>
          </a:p>
        </p:txBody>
      </p:sp>
      <p:sp>
        <p:nvSpPr>
          <p:cNvPr id="5" name="TextBox 4">
            <a:extLst>
              <a:ext uri="{FF2B5EF4-FFF2-40B4-BE49-F238E27FC236}">
                <a16:creationId xmlns:a16="http://schemas.microsoft.com/office/drawing/2014/main" id="{D9703D62-1DA4-B040-254B-E9BD3CBD21EF}"/>
              </a:ext>
            </a:extLst>
          </p:cNvPr>
          <p:cNvSpPr txBox="1"/>
          <p:nvPr/>
        </p:nvSpPr>
        <p:spPr>
          <a:xfrm>
            <a:off x="2290117" y="8035930"/>
            <a:ext cx="3451799" cy="584775"/>
          </a:xfrm>
          <a:prstGeom prst="rect">
            <a:avLst/>
          </a:prstGeom>
          <a:noFill/>
        </p:spPr>
        <p:txBody>
          <a:bodyPr wrap="square">
            <a:spAutoFit/>
          </a:bodyPr>
          <a:lstStyle/>
          <a:p>
            <a:r>
              <a:rPr lang="en-GB" sz="1600" b="0" i="1" u="none" strike="noStrike" baseline="0" dirty="0">
                <a:solidFill>
                  <a:schemeClr val="bg1"/>
                </a:solidFill>
                <a:latin typeface="Montserrat" pitchFamily="2" charset="0"/>
              </a:rPr>
              <a:t>Cindy teaching in the operating room (OR) </a:t>
            </a:r>
            <a:endParaRPr lang="en-GB" sz="1600" dirty="0">
              <a:solidFill>
                <a:schemeClr val="bg1"/>
              </a:solidFill>
              <a:latin typeface="Montserrat" pitchFamily="2" charset="0"/>
            </a:endParaRPr>
          </a:p>
        </p:txBody>
      </p:sp>
      <p:sp>
        <p:nvSpPr>
          <p:cNvPr id="2" name="TextBox 1">
            <a:extLst>
              <a:ext uri="{FF2B5EF4-FFF2-40B4-BE49-F238E27FC236}">
                <a16:creationId xmlns:a16="http://schemas.microsoft.com/office/drawing/2014/main" id="{EDF64140-89CD-4B70-C803-786EAB932FD2}"/>
              </a:ext>
            </a:extLst>
          </p:cNvPr>
          <p:cNvSpPr txBox="1"/>
          <p:nvPr/>
        </p:nvSpPr>
        <p:spPr>
          <a:xfrm>
            <a:off x="34413" y="181675"/>
            <a:ext cx="3242187" cy="738664"/>
          </a:xfrm>
          <a:prstGeom prst="rect">
            <a:avLst/>
          </a:prstGeom>
          <a:noFill/>
        </p:spPr>
        <p:txBody>
          <a:bodyPr wrap="square">
            <a:spAutoFit/>
          </a:bodyPr>
          <a:lstStyle/>
          <a:p>
            <a:r>
              <a:rPr lang="en-GB" sz="1400" b="0" i="1" u="none" strike="noStrike" baseline="0" dirty="0">
                <a:solidFill>
                  <a:schemeClr val="bg1"/>
                </a:solidFill>
                <a:latin typeface="Montserrat" pitchFamily="2" charset="0"/>
              </a:rPr>
              <a:t>Unless stated otherwise, all images </a:t>
            </a:r>
            <a:r>
              <a:rPr lang="en-US" sz="1400" dirty="0">
                <a:solidFill>
                  <a:schemeClr val="bg1"/>
                </a:solidFill>
                <a:effectLst/>
                <a:latin typeface="Montserrat" pitchFamily="2" charset="0"/>
                <a:ea typeface="Times New Roman" panose="02020603050405020304" pitchFamily="18" charset="0"/>
              </a:rPr>
              <a:t>© Cindy L. Amundsen @Duke Ob/Gyn Communications</a:t>
            </a:r>
            <a:endParaRPr lang="en-GB" sz="1400" dirty="0">
              <a:solidFill>
                <a:schemeClr val="bg1"/>
              </a:solidFill>
              <a:latin typeface="Montserrat" pitchFamily="2"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58425" y="1278622"/>
            <a:ext cx="7069442" cy="7306064"/>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sp>
      </p:grpSp>
      <p:grpSp>
        <p:nvGrpSpPr>
          <p:cNvPr id="4" name="Group 4"/>
          <p:cNvGrpSpPr/>
          <p:nvPr/>
        </p:nvGrpSpPr>
        <p:grpSpPr>
          <a:xfrm rot="5400000">
            <a:off x="-1746485" y="1746485"/>
            <a:ext cx="10287000" cy="6794030"/>
            <a:chOff x="0" y="0"/>
            <a:chExt cx="3130550" cy="2067566"/>
          </a:xfrm>
          <a:solidFill>
            <a:srgbClr val="3660AA"/>
          </a:solidFill>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sp>
      </p:grpSp>
      <p:grpSp>
        <p:nvGrpSpPr>
          <p:cNvPr id="12" name="Group 12"/>
          <p:cNvGrpSpPr/>
          <p:nvPr/>
        </p:nvGrpSpPr>
        <p:grpSpPr>
          <a:xfrm rot="-5400000">
            <a:off x="14668271" y="1543335"/>
            <a:ext cx="5786039" cy="2699369"/>
            <a:chOff x="0" y="0"/>
            <a:chExt cx="3130550" cy="1460500"/>
          </a:xfrm>
          <a:solidFill>
            <a:srgbClr val="55B8AD"/>
          </a:solidFill>
        </p:grpSpPr>
        <p:sp>
          <p:nvSpPr>
            <p:cNvPr id="13" name="Freeform 13"/>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sp>
      </p:grpSp>
      <p:pic>
        <p:nvPicPr>
          <p:cNvPr id="14" name="Picture 14"/>
          <p:cNvPicPr>
            <a:picLocks noChangeAspect="1"/>
          </p:cNvPicPr>
          <p:nvPr/>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6843395" y="2537469"/>
            <a:ext cx="699726" cy="814819"/>
          </a:xfrm>
          <a:prstGeom prst="rect">
            <a:avLst/>
          </a:prstGeom>
        </p:spPr>
      </p:pic>
      <p:sp>
        <p:nvSpPr>
          <p:cNvPr id="16" name="TextBox 16"/>
          <p:cNvSpPr txBox="1"/>
          <p:nvPr/>
        </p:nvSpPr>
        <p:spPr>
          <a:xfrm>
            <a:off x="7921005" y="535171"/>
            <a:ext cx="9231931" cy="3137077"/>
          </a:xfrm>
          <a:prstGeom prst="rect">
            <a:avLst/>
          </a:prstGeom>
        </p:spPr>
        <p:txBody>
          <a:bodyPr lIns="0" tIns="0" rIns="0" bIns="0" rtlCol="0" anchor="t">
            <a:spAutoFit/>
          </a:bodyPr>
          <a:lstStyle/>
          <a:p>
            <a:pPr>
              <a:lnSpc>
                <a:spcPts val="8469"/>
              </a:lnSpc>
            </a:pPr>
            <a:r>
              <a:rPr lang="en-US" sz="4400" b="1" dirty="0">
                <a:solidFill>
                  <a:schemeClr val="tx1">
                    <a:lumMod val="65000"/>
                    <a:lumOff val="35000"/>
                  </a:schemeClr>
                </a:solidFill>
                <a:latin typeface="Montserrat" pitchFamily="2" charset="0"/>
              </a:rPr>
              <a:t>Meet </a:t>
            </a:r>
            <a:r>
              <a:rPr lang="en-US" sz="4400" dirty="0">
                <a:solidFill>
                  <a:schemeClr val="tx1">
                    <a:lumMod val="65000"/>
                    <a:lumOff val="35000"/>
                  </a:schemeClr>
                </a:solidFill>
                <a:latin typeface="Montserrat" pitchFamily="2" charset="0"/>
              </a:rPr>
              <a:t>Cassandra</a:t>
            </a:r>
          </a:p>
          <a:p>
            <a:pPr>
              <a:lnSpc>
                <a:spcPts val="8469"/>
              </a:lnSpc>
            </a:pPr>
            <a:endParaRPr lang="en-US" sz="4400" dirty="0">
              <a:solidFill>
                <a:schemeClr val="tx1">
                  <a:lumMod val="65000"/>
                  <a:lumOff val="35000"/>
                </a:schemeClr>
              </a:solidFill>
              <a:latin typeface="Montserrat" pitchFamily="2" charset="0"/>
            </a:endParaRPr>
          </a:p>
          <a:p>
            <a:pPr>
              <a:lnSpc>
                <a:spcPts val="8469"/>
              </a:lnSpc>
            </a:pPr>
            <a:endParaRPr lang="en-US" sz="4400" dirty="0">
              <a:solidFill>
                <a:schemeClr val="tx1">
                  <a:lumMod val="65000"/>
                  <a:lumOff val="35000"/>
                </a:schemeClr>
              </a:solidFill>
              <a:latin typeface="Montserrat" pitchFamily="2" charset="0"/>
            </a:endParaRPr>
          </a:p>
        </p:txBody>
      </p:sp>
      <p:sp>
        <p:nvSpPr>
          <p:cNvPr id="18" name="TextBox 18"/>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20       </a:t>
            </a:r>
            <a:r>
              <a:rPr lang="en-US" sz="1700" dirty="0">
                <a:solidFill>
                  <a:srgbClr val="FFFFFF"/>
                </a:solidFill>
                <a:latin typeface="Montserrat Semi-Bold Bold"/>
              </a:rPr>
              <a:t>futurumcareers.com</a:t>
            </a:r>
          </a:p>
        </p:txBody>
      </p:sp>
      <p:sp>
        <p:nvSpPr>
          <p:cNvPr id="6" name="TextBox 5">
            <a:extLst>
              <a:ext uri="{FF2B5EF4-FFF2-40B4-BE49-F238E27FC236}">
                <a16:creationId xmlns:a16="http://schemas.microsoft.com/office/drawing/2014/main" id="{08887F16-8B13-09C0-CC0D-353041E5CB5D}"/>
              </a:ext>
            </a:extLst>
          </p:cNvPr>
          <p:cNvSpPr txBox="1"/>
          <p:nvPr/>
        </p:nvSpPr>
        <p:spPr>
          <a:xfrm>
            <a:off x="7822730" y="1831165"/>
            <a:ext cx="9330206" cy="6370975"/>
          </a:xfrm>
          <a:prstGeom prst="rect">
            <a:avLst/>
          </a:prstGeom>
          <a:noFill/>
        </p:spPr>
        <p:txBody>
          <a:bodyPr wrap="square" rtlCol="0">
            <a:spAutoFit/>
          </a:bodyPr>
          <a:lstStyle/>
          <a:p>
            <a:pPr algn="l"/>
            <a:endParaRPr lang="en-GB" sz="2400" b="0" i="0" u="none" strike="noStrike" baseline="0" dirty="0">
              <a:solidFill>
                <a:srgbClr val="000000"/>
              </a:solidFill>
              <a:latin typeface="Brandon Grotesque Medium"/>
            </a:endParaRPr>
          </a:p>
          <a:p>
            <a:r>
              <a:rPr lang="en-GB" sz="2400" dirty="0">
                <a:solidFill>
                  <a:schemeClr val="accent1">
                    <a:lumMod val="75000"/>
                  </a:schemeClr>
                </a:solidFill>
                <a:latin typeface="Montserrat" pitchFamily="2" charset="0"/>
              </a:rPr>
              <a:t>Duke Division of </a:t>
            </a:r>
            <a:r>
              <a:rPr lang="en-GB" sz="2400" dirty="0" err="1">
                <a:solidFill>
                  <a:schemeClr val="accent1">
                    <a:lumMod val="75000"/>
                  </a:schemeClr>
                </a:solidFill>
                <a:latin typeface="Montserrat" pitchFamily="2" charset="0"/>
              </a:rPr>
              <a:t>Urogynecology</a:t>
            </a:r>
            <a:r>
              <a:rPr lang="en-GB" sz="2400" dirty="0">
                <a:solidFill>
                  <a:schemeClr val="accent1">
                    <a:lumMod val="75000"/>
                  </a:schemeClr>
                </a:solidFill>
                <a:latin typeface="Montserrat" pitchFamily="2" charset="0"/>
              </a:rPr>
              <a:t>, Assistant Professor of Obstetrics and </a:t>
            </a:r>
            <a:r>
              <a:rPr lang="en-GB" sz="2400" dirty="0" err="1">
                <a:solidFill>
                  <a:schemeClr val="accent1">
                    <a:lumMod val="75000"/>
                  </a:schemeClr>
                </a:solidFill>
                <a:latin typeface="Montserrat" pitchFamily="2" charset="0"/>
              </a:rPr>
              <a:t>Gynecology</a:t>
            </a:r>
            <a:r>
              <a:rPr lang="en-GB" sz="2400" dirty="0">
                <a:solidFill>
                  <a:schemeClr val="accent1">
                    <a:lumMod val="75000"/>
                  </a:schemeClr>
                </a:solidFill>
                <a:latin typeface="Montserrat" pitchFamily="2" charset="0"/>
              </a:rPr>
              <a:t>, Duke University School of Medicine</a:t>
            </a:r>
          </a:p>
          <a:p>
            <a:endParaRPr lang="en-GB" sz="2400" dirty="0">
              <a:solidFill>
                <a:schemeClr val="accent1">
                  <a:lumMod val="75000"/>
                </a:schemeClr>
              </a:solidFill>
              <a:latin typeface="Montserrat" pitchFamily="2" charset="0"/>
            </a:endParaRPr>
          </a:p>
          <a:p>
            <a:r>
              <a:rPr lang="en-GB" sz="2400" b="1" dirty="0">
                <a:solidFill>
                  <a:schemeClr val="accent1">
                    <a:lumMod val="75000"/>
                  </a:schemeClr>
                </a:solidFill>
                <a:latin typeface="Montserrat" pitchFamily="2" charset="0"/>
              </a:rPr>
              <a:t>Fields of research: </a:t>
            </a:r>
            <a:r>
              <a:rPr lang="en-GB" sz="2400" dirty="0">
                <a:solidFill>
                  <a:schemeClr val="accent1">
                    <a:lumMod val="75000"/>
                  </a:schemeClr>
                </a:solidFill>
                <a:latin typeface="Montserrat" pitchFamily="2" charset="0"/>
              </a:rPr>
              <a:t>Obstetrics and Gynaecology, Urogynaecology </a:t>
            </a:r>
          </a:p>
          <a:p>
            <a:endParaRPr lang="en-GB" sz="2400" dirty="0">
              <a:solidFill>
                <a:schemeClr val="accent1">
                  <a:lumMod val="75000"/>
                </a:schemeClr>
              </a:solidFill>
              <a:highlight>
                <a:srgbClr val="FFFF00"/>
              </a:highlight>
              <a:latin typeface="Montserrat" pitchFamily="2" charset="0"/>
            </a:endParaRPr>
          </a:p>
          <a:p>
            <a:endParaRPr lang="en-GB" sz="2400" dirty="0">
              <a:solidFill>
                <a:schemeClr val="accent1">
                  <a:lumMod val="75000"/>
                </a:schemeClr>
              </a:solidFill>
              <a:highlight>
                <a:srgbClr val="FFFF00"/>
              </a:highlight>
              <a:latin typeface="Montserrat" pitchFamily="2" charset="0"/>
            </a:endParaRPr>
          </a:p>
          <a:p>
            <a:r>
              <a:rPr lang="en-GB" sz="2400" b="0" i="0" u="none" strike="noStrike" baseline="0" dirty="0">
                <a:solidFill>
                  <a:schemeClr val="tx1">
                    <a:lumMod val="65000"/>
                    <a:lumOff val="35000"/>
                  </a:schemeClr>
                </a:solidFill>
                <a:latin typeface="Montserrat" pitchFamily="2" charset="0"/>
              </a:rPr>
              <a:t>“The most impactful thing that has changed my career path has been </a:t>
            </a:r>
            <a:r>
              <a:rPr lang="en-GB" sz="2400" b="1" i="0" u="none" strike="noStrike" baseline="0" dirty="0">
                <a:solidFill>
                  <a:schemeClr val="tx1">
                    <a:lumMod val="65000"/>
                    <a:lumOff val="35000"/>
                  </a:schemeClr>
                </a:solidFill>
                <a:latin typeface="Montserrat" pitchFamily="2" charset="0"/>
              </a:rPr>
              <a:t>mentor relationships</a:t>
            </a:r>
            <a:r>
              <a:rPr lang="en-GB" sz="2400" b="0" i="0" u="none" strike="noStrike" baseline="0" dirty="0">
                <a:solidFill>
                  <a:schemeClr val="tx1">
                    <a:lumMod val="65000"/>
                    <a:lumOff val="35000"/>
                  </a:schemeClr>
                </a:solidFill>
                <a:latin typeface="Montserrat" pitchFamily="2" charset="0"/>
              </a:rPr>
              <a:t>. There are people who will tell you it can’t be done; find the people that believe in you and will help you navigate the unbeaten path. I am from a very small town in North Carolina and am the first in my family to go to college. A very special high school physics teacher </a:t>
            </a:r>
            <a:r>
              <a:rPr lang="en-GB" sz="2400" b="1" i="0" u="none" strike="noStrike" baseline="0" dirty="0">
                <a:solidFill>
                  <a:schemeClr val="tx1">
                    <a:lumMod val="65000"/>
                    <a:lumOff val="35000"/>
                  </a:schemeClr>
                </a:solidFill>
                <a:latin typeface="Montserrat" pitchFamily="2" charset="0"/>
              </a:rPr>
              <a:t>believed in me </a:t>
            </a:r>
            <a:r>
              <a:rPr lang="en-GB" sz="2400" b="0" i="0" u="none" strike="noStrike" baseline="0" dirty="0">
                <a:solidFill>
                  <a:schemeClr val="tx1">
                    <a:lumMod val="65000"/>
                    <a:lumOff val="35000"/>
                  </a:schemeClr>
                </a:solidFill>
                <a:latin typeface="Montserrat" pitchFamily="2" charset="0"/>
              </a:rPr>
              <a:t>and sponsored me for a full tuition scholarship to Duke and it changed my life.</a:t>
            </a:r>
          </a:p>
        </p:txBody>
      </p:sp>
      <p:grpSp>
        <p:nvGrpSpPr>
          <p:cNvPr id="7" name="Group 2">
            <a:extLst>
              <a:ext uri="{FF2B5EF4-FFF2-40B4-BE49-F238E27FC236}">
                <a16:creationId xmlns:a16="http://schemas.microsoft.com/office/drawing/2014/main" id="{BE141799-98AC-5837-2957-E1B5A287B3FE}"/>
              </a:ext>
            </a:extLst>
          </p:cNvPr>
          <p:cNvGrpSpPr>
            <a:grpSpLocks noChangeAspect="1"/>
          </p:cNvGrpSpPr>
          <p:nvPr/>
        </p:nvGrpSpPr>
        <p:grpSpPr>
          <a:xfrm>
            <a:off x="1447800" y="1492164"/>
            <a:ext cx="5471174" cy="6878980"/>
            <a:chOff x="2555701" y="-784092"/>
            <a:chExt cx="5050553" cy="7202626"/>
          </a:xfrm>
        </p:grpSpPr>
        <p:sp>
          <p:nvSpPr>
            <p:cNvPr id="8" name="Freeform 3">
              <a:extLst>
                <a:ext uri="{FF2B5EF4-FFF2-40B4-BE49-F238E27FC236}">
                  <a16:creationId xmlns:a16="http://schemas.microsoft.com/office/drawing/2014/main" id="{577A6D69-EBE4-BE52-CB4A-79FD2D8712F1}"/>
                </a:ext>
              </a:extLst>
            </p:cNvPr>
            <p:cNvSpPr/>
            <p:nvPr/>
          </p:nvSpPr>
          <p:spPr>
            <a:xfrm>
              <a:off x="2555701" y="-784092"/>
              <a:ext cx="5050553" cy="7202626"/>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dpi="0" rotWithShape="1">
              <a:blip r:embed="rId4" cstate="print">
                <a:extLst>
                  <a:ext uri="{28A0092B-C50C-407E-A947-70E740481C1C}">
                    <a14:useLocalDpi xmlns:a14="http://schemas.microsoft.com/office/drawing/2010/main" val="0"/>
                  </a:ext>
                </a:extLst>
              </a:blip>
              <a:srcRect/>
              <a:stretch>
                <a:fillRect/>
              </a:stretch>
            </a:blipFill>
            <a:ln w="12700">
              <a:noFill/>
            </a:ln>
          </p:spPr>
        </p:sp>
      </p:grpSp>
      <p:sp>
        <p:nvSpPr>
          <p:cNvPr id="9" name="Freeform 11">
            <a:extLst>
              <a:ext uri="{FF2B5EF4-FFF2-40B4-BE49-F238E27FC236}">
                <a16:creationId xmlns:a16="http://schemas.microsoft.com/office/drawing/2014/main" id="{5ADB5392-D94B-D15A-4EBD-348D9678999E}"/>
              </a:ext>
            </a:extLst>
          </p:cNvPr>
          <p:cNvSpPr/>
          <p:nvPr/>
        </p:nvSpPr>
        <p:spPr>
          <a:xfrm>
            <a:off x="812082" y="7526499"/>
            <a:ext cx="4704487" cy="1299662"/>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solidFill>
            <a:srgbClr val="55B8AD"/>
          </a:solidFill>
        </p:spPr>
      </p:sp>
      <p:sp>
        <p:nvSpPr>
          <p:cNvPr id="15" name="TextBox 14">
            <a:extLst>
              <a:ext uri="{FF2B5EF4-FFF2-40B4-BE49-F238E27FC236}">
                <a16:creationId xmlns:a16="http://schemas.microsoft.com/office/drawing/2014/main" id="{E8C23EFD-A874-A60C-E0E5-9676A81448A4}"/>
              </a:ext>
            </a:extLst>
          </p:cNvPr>
          <p:cNvSpPr txBox="1"/>
          <p:nvPr/>
        </p:nvSpPr>
        <p:spPr>
          <a:xfrm>
            <a:off x="910642" y="7896396"/>
            <a:ext cx="4768949" cy="523220"/>
          </a:xfrm>
          <a:prstGeom prst="rect">
            <a:avLst/>
          </a:prstGeom>
          <a:noFill/>
        </p:spPr>
        <p:txBody>
          <a:bodyPr wrap="square" rtlCol="0">
            <a:spAutoFit/>
          </a:bodyPr>
          <a:lstStyle/>
          <a:p>
            <a:r>
              <a:rPr lang="en-GB" sz="2800" b="1" dirty="0">
                <a:solidFill>
                  <a:schemeClr val="bg1"/>
                </a:solidFill>
                <a:latin typeface="Montserrat" pitchFamily="2" charset="0"/>
              </a:rPr>
              <a:t>Dr Cassandra Kisby, MD</a:t>
            </a:r>
          </a:p>
        </p:txBody>
      </p:sp>
    </p:spTree>
    <p:extLst>
      <p:ext uri="{BB962C8B-B14F-4D97-AF65-F5344CB8AC3E}">
        <p14:creationId xmlns:p14="http://schemas.microsoft.com/office/powerpoint/2010/main" val="3052182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fade">
                                      <p:cBhvr>
                                        <p:cTn id="12" dur="1000"/>
                                        <p:tgtEl>
                                          <p:spTgt spid="6">
                                            <p:txEl>
                                              <p:pRg st="3" end="3"/>
                                            </p:txEl>
                                          </p:spTgt>
                                        </p:tgtEl>
                                      </p:cBhvr>
                                    </p:animEffect>
                                    <p:anim calcmode="lin" valueType="num">
                                      <p:cBhvr>
                                        <p:cTn id="13"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animEffect transition="in" filter="fade">
                                      <p:cBhvr>
                                        <p:cTn id="19" dur="1000"/>
                                        <p:tgtEl>
                                          <p:spTgt spid="6">
                                            <p:txEl>
                                              <p:pRg st="6" end="6"/>
                                            </p:txEl>
                                          </p:spTgt>
                                        </p:tgtEl>
                                      </p:cBhvr>
                                    </p:animEffect>
                                    <p:anim calcmode="lin" valueType="num">
                                      <p:cBhvr>
                                        <p:cTn id="20"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51F6C074-3C52-8C8B-6BB1-887406904DFE}"/>
              </a:ext>
            </a:extLst>
          </p:cNvPr>
          <p:cNvGrpSpPr>
            <a:grpSpLocks noChangeAspect="1"/>
          </p:cNvGrpSpPr>
          <p:nvPr/>
        </p:nvGrpSpPr>
        <p:grpSpPr>
          <a:xfrm>
            <a:off x="487680" y="1242228"/>
            <a:ext cx="7769993" cy="6339672"/>
            <a:chOff x="0" y="0"/>
            <a:chExt cx="6362700" cy="6575666"/>
          </a:xfrm>
        </p:grpSpPr>
        <p:sp>
          <p:nvSpPr>
            <p:cNvPr id="6" name="Freeform 3">
              <a:extLst>
                <a:ext uri="{FF2B5EF4-FFF2-40B4-BE49-F238E27FC236}">
                  <a16:creationId xmlns:a16="http://schemas.microsoft.com/office/drawing/2014/main" id="{7B1ECABF-5FDF-4576-6C70-C4FA6D2BBBFE}"/>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sp>
      </p:grpSp>
      <p:grpSp>
        <p:nvGrpSpPr>
          <p:cNvPr id="4" name="Group 4"/>
          <p:cNvGrpSpPr/>
          <p:nvPr/>
        </p:nvGrpSpPr>
        <p:grpSpPr>
          <a:xfrm rot="5400000">
            <a:off x="-2798200" y="2798200"/>
            <a:ext cx="10287000" cy="4690597"/>
            <a:chOff x="0" y="0"/>
            <a:chExt cx="3130550" cy="2067566"/>
          </a:xfrm>
          <a:solidFill>
            <a:srgbClr val="3660AA"/>
          </a:solidFill>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sp>
      </p:grpSp>
      <p:grpSp>
        <p:nvGrpSpPr>
          <p:cNvPr id="8" name="Group 8"/>
          <p:cNvGrpSpPr/>
          <p:nvPr/>
        </p:nvGrpSpPr>
        <p:grpSpPr>
          <a:xfrm rot="-5400000">
            <a:off x="14645819" y="1565786"/>
            <a:ext cx="5870210" cy="2738638"/>
            <a:chOff x="0" y="0"/>
            <a:chExt cx="3130550" cy="1460500"/>
          </a:xfrm>
          <a:solidFill>
            <a:srgbClr val="55B8AD"/>
          </a:solidFill>
        </p:grpSpPr>
        <p:sp>
          <p:nvSpPr>
            <p:cNvPr id="9" name="Freeform 9"/>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sp>
      </p:grpSp>
      <p:sp>
        <p:nvSpPr>
          <p:cNvPr id="3" name="TextBox 2">
            <a:extLst>
              <a:ext uri="{FF2B5EF4-FFF2-40B4-BE49-F238E27FC236}">
                <a16:creationId xmlns:a16="http://schemas.microsoft.com/office/drawing/2014/main" id="{90FE9BD1-6086-BD9C-4D94-3B56119CBE87}"/>
              </a:ext>
            </a:extLst>
          </p:cNvPr>
          <p:cNvSpPr txBox="1"/>
          <p:nvPr/>
        </p:nvSpPr>
        <p:spPr>
          <a:xfrm>
            <a:off x="8511593" y="1104900"/>
            <a:ext cx="8281356" cy="9140964"/>
          </a:xfrm>
          <a:prstGeom prst="rect">
            <a:avLst/>
          </a:prstGeom>
          <a:noFill/>
        </p:spPr>
        <p:txBody>
          <a:bodyPr wrap="square">
            <a:spAutoFit/>
          </a:bodyPr>
          <a:lstStyle/>
          <a:p>
            <a:pPr algn="l"/>
            <a:endParaRPr lang="en-GB" sz="3600" b="0" i="0" u="none" strike="noStrike" baseline="0" dirty="0">
              <a:solidFill>
                <a:srgbClr val="000000"/>
              </a:solidFill>
              <a:latin typeface="Brandon Grotesque Bold"/>
            </a:endParaRPr>
          </a:p>
          <a:p>
            <a:r>
              <a:rPr lang="en-GB" sz="2400" b="0" i="0" u="none" strike="noStrike" baseline="0" dirty="0">
                <a:solidFill>
                  <a:schemeClr val="tx1">
                    <a:lumMod val="65000"/>
                    <a:lumOff val="35000"/>
                  </a:schemeClr>
                </a:solidFill>
                <a:latin typeface="Montserrat" pitchFamily="2" charset="0"/>
              </a:rPr>
              <a:t>“I am a </a:t>
            </a:r>
            <a:r>
              <a:rPr lang="en-GB" sz="2400" b="1" i="0" u="none" strike="noStrike" baseline="0" dirty="0">
                <a:solidFill>
                  <a:schemeClr val="tx1">
                    <a:lumMod val="65000"/>
                    <a:lumOff val="35000"/>
                  </a:schemeClr>
                </a:solidFill>
                <a:latin typeface="Montserrat" pitchFamily="2" charset="0"/>
              </a:rPr>
              <a:t>urogynaecologist</a:t>
            </a:r>
            <a:r>
              <a:rPr lang="en-GB" sz="2400" b="0" i="0" u="none" strike="noStrike" baseline="0" dirty="0">
                <a:solidFill>
                  <a:schemeClr val="tx1">
                    <a:lumMod val="65000"/>
                    <a:lumOff val="35000"/>
                  </a:schemeClr>
                </a:solidFill>
                <a:latin typeface="Montserrat" pitchFamily="2" charset="0"/>
              </a:rPr>
              <a:t>; I treat women with bladder and pelvic issues. For my current research, I am using </a:t>
            </a:r>
            <a:r>
              <a:rPr lang="en-GB" sz="2400" b="1" i="0" u="none" strike="noStrike" baseline="0" dirty="0">
                <a:solidFill>
                  <a:schemeClr val="tx1">
                    <a:lumMod val="65000"/>
                    <a:lumOff val="35000"/>
                  </a:schemeClr>
                </a:solidFill>
                <a:latin typeface="Montserrat" pitchFamily="2" charset="0"/>
              </a:rPr>
              <a:t>regenerative medicine technologies </a:t>
            </a:r>
            <a:r>
              <a:rPr lang="en-GB" sz="2400" b="0" i="0" u="none" strike="noStrike" baseline="0" dirty="0">
                <a:solidFill>
                  <a:schemeClr val="tx1">
                    <a:lumMod val="65000"/>
                    <a:lumOff val="35000"/>
                  </a:schemeClr>
                </a:solidFill>
                <a:latin typeface="Montserrat" pitchFamily="2" charset="0"/>
              </a:rPr>
              <a:t>(such as stem cells) to help women who have pelvic floor disorders or were born with differences in bladder and gynaecologic anatomy. </a:t>
            </a:r>
          </a:p>
          <a:p>
            <a:endParaRPr lang="en-GB" sz="2400" dirty="0">
              <a:solidFill>
                <a:schemeClr val="tx1">
                  <a:lumMod val="65000"/>
                  <a:lumOff val="35000"/>
                </a:schemeClr>
              </a:solidFill>
              <a:latin typeface="Montserrat" pitchFamily="2" charset="0"/>
            </a:endParaRPr>
          </a:p>
          <a:p>
            <a:r>
              <a:rPr lang="en-GB" sz="2400" dirty="0">
                <a:solidFill>
                  <a:schemeClr val="tx1">
                    <a:lumMod val="65000"/>
                    <a:lumOff val="35000"/>
                  </a:schemeClr>
                </a:solidFill>
                <a:latin typeface="Montserrat" pitchFamily="2" charset="0"/>
              </a:rPr>
              <a:t>“During fellowship in urogynaecology, I decided I had a special interest in </a:t>
            </a:r>
            <a:r>
              <a:rPr lang="en-GB" sz="2400" b="1" dirty="0">
                <a:solidFill>
                  <a:schemeClr val="tx1">
                    <a:lumMod val="65000"/>
                    <a:lumOff val="35000"/>
                  </a:schemeClr>
                </a:solidFill>
                <a:latin typeface="Montserrat" pitchFamily="2" charset="0"/>
              </a:rPr>
              <a:t>urogenital congenital anomalies</a:t>
            </a:r>
            <a:r>
              <a:rPr lang="en-GB" sz="2400" dirty="0">
                <a:solidFill>
                  <a:schemeClr val="tx1">
                    <a:lumMod val="65000"/>
                    <a:lumOff val="35000"/>
                  </a:schemeClr>
                </a:solidFill>
                <a:latin typeface="Montserrat" pitchFamily="2" charset="0"/>
              </a:rPr>
              <a:t>, meaning anatomic differences of the bladder and genitals in women. For example, some women can be born with a double uterus. Over the last two years, I’ve created a Congenital Anomaly Program, which has grown into a multi-disciplinary treatment programme. It was featured in the Duke OB/GYN </a:t>
            </a:r>
            <a:r>
              <a:rPr lang="en-GB" sz="2400" dirty="0">
                <a:latin typeface="Montserrat" pitchFamily="2" charset="0"/>
                <a:hlinkClick r:id="rId2"/>
              </a:rPr>
              <a:t>magazine</a:t>
            </a:r>
            <a:r>
              <a:rPr lang="en-GB" sz="2400" dirty="0">
                <a:solidFill>
                  <a:schemeClr val="tx1">
                    <a:lumMod val="65000"/>
                    <a:lumOff val="35000"/>
                  </a:schemeClr>
                </a:solidFill>
                <a:latin typeface="Montserrat" pitchFamily="2" charset="0"/>
              </a:rPr>
              <a:t>.</a:t>
            </a:r>
          </a:p>
          <a:p>
            <a:endParaRPr lang="en-GB" sz="2400" dirty="0">
              <a:latin typeface="Montserrat" pitchFamily="2" charset="0"/>
            </a:endParaRPr>
          </a:p>
          <a:p>
            <a:r>
              <a:rPr lang="en-GB" sz="2400" dirty="0">
                <a:solidFill>
                  <a:schemeClr val="tx1">
                    <a:lumMod val="65000"/>
                    <a:lumOff val="35000"/>
                  </a:schemeClr>
                </a:solidFill>
                <a:latin typeface="Montserrat" pitchFamily="2" charset="0"/>
              </a:rPr>
              <a:t>“My hope is to share my research and clinical skills with the next generation of </a:t>
            </a:r>
            <a:r>
              <a:rPr lang="en-GB" sz="2400" b="1" dirty="0">
                <a:solidFill>
                  <a:schemeClr val="tx1">
                    <a:lumMod val="65000"/>
                    <a:lumOff val="35000"/>
                  </a:schemeClr>
                </a:solidFill>
                <a:latin typeface="Montserrat" pitchFamily="2" charset="0"/>
              </a:rPr>
              <a:t>clinician-scientists</a:t>
            </a:r>
            <a:r>
              <a:rPr lang="en-GB" sz="2400" dirty="0">
                <a:solidFill>
                  <a:schemeClr val="tx1">
                    <a:lumMod val="65000"/>
                    <a:lumOff val="35000"/>
                  </a:schemeClr>
                </a:solidFill>
                <a:latin typeface="Montserrat" pitchFamily="2" charset="0"/>
              </a:rPr>
              <a:t>; the future is very bright</a:t>
            </a:r>
            <a:r>
              <a:rPr lang="en-GB" sz="2400" dirty="0">
                <a:solidFill>
                  <a:schemeClr val="tx1">
                    <a:lumMod val="65000"/>
                    <a:lumOff val="35000"/>
                  </a:schemeClr>
                </a:solidFill>
                <a:latin typeface="Brandon Grotesque Regular"/>
              </a:rPr>
              <a:t>.”</a:t>
            </a:r>
            <a:endParaRPr lang="en-GB" sz="2400" dirty="0">
              <a:solidFill>
                <a:schemeClr val="tx1">
                  <a:lumMod val="65000"/>
                  <a:lumOff val="35000"/>
                </a:schemeClr>
              </a:solidFill>
            </a:endParaRPr>
          </a:p>
          <a:p>
            <a:endParaRPr lang="en-GB" sz="2400" b="0" i="0" u="none" strike="noStrike" baseline="0" dirty="0">
              <a:solidFill>
                <a:schemeClr val="tx1">
                  <a:lumMod val="65000"/>
                  <a:lumOff val="35000"/>
                </a:schemeClr>
              </a:solidFill>
              <a:latin typeface="Montserrat" pitchFamily="2" charset="0"/>
            </a:endParaRPr>
          </a:p>
          <a:p>
            <a:endParaRPr lang="en-GB" sz="2400" b="0" i="0" u="none" strike="noStrike" baseline="0" dirty="0">
              <a:solidFill>
                <a:schemeClr val="tx1">
                  <a:lumMod val="65000"/>
                  <a:lumOff val="35000"/>
                </a:schemeClr>
              </a:solidFill>
              <a:latin typeface="Montserrat" pitchFamily="2" charset="0"/>
            </a:endParaRPr>
          </a:p>
          <a:p>
            <a:endParaRPr lang="en-GB" sz="2400" dirty="0">
              <a:latin typeface="Montserrat" pitchFamily="2" charset="0"/>
            </a:endParaRPr>
          </a:p>
        </p:txBody>
      </p:sp>
      <p:grpSp>
        <p:nvGrpSpPr>
          <p:cNvPr id="7" name="Group 2">
            <a:extLst>
              <a:ext uri="{FF2B5EF4-FFF2-40B4-BE49-F238E27FC236}">
                <a16:creationId xmlns:a16="http://schemas.microsoft.com/office/drawing/2014/main" id="{021518F1-7C2A-7861-B884-A1EABF70C929}"/>
              </a:ext>
            </a:extLst>
          </p:cNvPr>
          <p:cNvGrpSpPr>
            <a:grpSpLocks noChangeAspect="1"/>
          </p:cNvGrpSpPr>
          <p:nvPr/>
        </p:nvGrpSpPr>
        <p:grpSpPr>
          <a:xfrm>
            <a:off x="511472" y="1618075"/>
            <a:ext cx="7554802" cy="5659025"/>
            <a:chOff x="0" y="0"/>
            <a:chExt cx="6362700" cy="6575666"/>
          </a:xfrm>
        </p:grpSpPr>
        <p:sp>
          <p:nvSpPr>
            <p:cNvPr id="11" name="Freeform 3">
              <a:extLst>
                <a:ext uri="{FF2B5EF4-FFF2-40B4-BE49-F238E27FC236}">
                  <a16:creationId xmlns:a16="http://schemas.microsoft.com/office/drawing/2014/main" id="{C2334C54-F06B-1B9B-DB57-D5BD62331609}"/>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dpi="0" rotWithShape="1">
              <a:blip r:embed="rId3" cstate="print">
                <a:extLst>
                  <a:ext uri="{28A0092B-C50C-407E-A947-70E740481C1C}">
                    <a14:useLocalDpi xmlns:a14="http://schemas.microsoft.com/office/drawing/2010/main" val="0"/>
                  </a:ext>
                </a:extLst>
              </a:blip>
              <a:srcRect/>
              <a:stretch>
                <a:fillRect/>
              </a:stretch>
            </a:blipFill>
            <a:ln w="12700">
              <a:noFill/>
            </a:ln>
          </p:spPr>
        </p:sp>
      </p:grpSp>
      <p:sp>
        <p:nvSpPr>
          <p:cNvPr id="10" name="TextBox 10"/>
          <p:cNvSpPr txBox="1"/>
          <p:nvPr/>
        </p:nvSpPr>
        <p:spPr>
          <a:xfrm>
            <a:off x="457200" y="9563100"/>
            <a:ext cx="4979916" cy="284693"/>
          </a:xfrm>
          <a:prstGeom prst="rect">
            <a:avLst/>
          </a:prstGeom>
        </p:spPr>
        <p:txBody>
          <a:bodyPr lIns="0" tIns="0" rIns="0" bIns="0" rtlCol="0" anchor="t">
            <a:spAutoFit/>
          </a:bodyPr>
          <a:lstStyle/>
          <a:p>
            <a:pPr>
              <a:lnSpc>
                <a:spcPts val="2380"/>
              </a:lnSpc>
            </a:pPr>
            <a:r>
              <a:rPr lang="en-US" sz="1700" dirty="0">
                <a:solidFill>
                  <a:schemeClr val="bg1"/>
                </a:solidFill>
                <a:latin typeface="Montserrat Semi-Bold"/>
              </a:rPr>
              <a:t>21       </a:t>
            </a:r>
            <a:r>
              <a:rPr lang="en-US" sz="1700" dirty="0">
                <a:solidFill>
                  <a:schemeClr val="bg1"/>
                </a:solidFill>
                <a:latin typeface="Montserrat Semi-Bold Bold"/>
              </a:rPr>
              <a:t>futurumcareers.com</a:t>
            </a:r>
          </a:p>
        </p:txBody>
      </p:sp>
      <p:sp>
        <p:nvSpPr>
          <p:cNvPr id="13" name="TextBox 12">
            <a:extLst>
              <a:ext uri="{FF2B5EF4-FFF2-40B4-BE49-F238E27FC236}">
                <a16:creationId xmlns:a16="http://schemas.microsoft.com/office/drawing/2014/main" id="{58BB4128-3A84-33A8-2D6C-9514C475F077}"/>
              </a:ext>
            </a:extLst>
          </p:cNvPr>
          <p:cNvSpPr txBox="1"/>
          <p:nvPr/>
        </p:nvSpPr>
        <p:spPr>
          <a:xfrm>
            <a:off x="1295400" y="7366205"/>
            <a:ext cx="2882203" cy="584775"/>
          </a:xfrm>
          <a:prstGeom prst="rect">
            <a:avLst/>
          </a:prstGeom>
          <a:noFill/>
        </p:spPr>
        <p:txBody>
          <a:bodyPr wrap="square">
            <a:spAutoFit/>
          </a:bodyPr>
          <a:lstStyle/>
          <a:p>
            <a:r>
              <a:rPr lang="en-GB" sz="1600" b="0" i="1" u="none" strike="noStrike" baseline="0" dirty="0">
                <a:solidFill>
                  <a:schemeClr val="bg1"/>
                </a:solidFill>
                <a:latin typeface="Montserrat" pitchFamily="2" charset="0"/>
              </a:rPr>
              <a:t>Cassandra in the operating room</a:t>
            </a:r>
            <a:endParaRPr lang="en-GB" sz="1600" dirty="0">
              <a:solidFill>
                <a:schemeClr val="bg1"/>
              </a:solidFill>
              <a:latin typeface="Montserrat" pitchFamily="2" charset="0"/>
            </a:endParaRPr>
          </a:p>
        </p:txBody>
      </p:sp>
    </p:spTree>
    <p:extLst>
      <p:ext uri="{BB962C8B-B14F-4D97-AF65-F5344CB8AC3E}">
        <p14:creationId xmlns:p14="http://schemas.microsoft.com/office/powerpoint/2010/main" val="814740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51F6C074-3C52-8C8B-6BB1-887406904DFE}"/>
              </a:ext>
            </a:extLst>
          </p:cNvPr>
          <p:cNvGrpSpPr>
            <a:grpSpLocks noChangeAspect="1"/>
          </p:cNvGrpSpPr>
          <p:nvPr/>
        </p:nvGrpSpPr>
        <p:grpSpPr>
          <a:xfrm>
            <a:off x="457201" y="439206"/>
            <a:ext cx="6934200" cy="8285693"/>
            <a:chOff x="0" y="0"/>
            <a:chExt cx="6362700" cy="6575666"/>
          </a:xfrm>
        </p:grpSpPr>
        <p:sp>
          <p:nvSpPr>
            <p:cNvPr id="6" name="Freeform 3">
              <a:extLst>
                <a:ext uri="{FF2B5EF4-FFF2-40B4-BE49-F238E27FC236}">
                  <a16:creationId xmlns:a16="http://schemas.microsoft.com/office/drawing/2014/main" id="{7B1ECABF-5FDF-4576-6C70-C4FA6D2BBBFE}"/>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sp>
      </p:grpSp>
      <p:grpSp>
        <p:nvGrpSpPr>
          <p:cNvPr id="4" name="Group 4"/>
          <p:cNvGrpSpPr/>
          <p:nvPr/>
        </p:nvGrpSpPr>
        <p:grpSpPr>
          <a:xfrm rot="5400000">
            <a:off x="-2798200" y="2798200"/>
            <a:ext cx="10287000" cy="4690597"/>
            <a:chOff x="0" y="0"/>
            <a:chExt cx="3130550" cy="2067566"/>
          </a:xfrm>
          <a:solidFill>
            <a:srgbClr val="3660AA"/>
          </a:solidFill>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sp>
      </p:grpSp>
      <p:grpSp>
        <p:nvGrpSpPr>
          <p:cNvPr id="8" name="Group 8"/>
          <p:cNvGrpSpPr/>
          <p:nvPr/>
        </p:nvGrpSpPr>
        <p:grpSpPr>
          <a:xfrm rot="-5400000">
            <a:off x="14645819" y="1565786"/>
            <a:ext cx="5870210" cy="2738638"/>
            <a:chOff x="0" y="0"/>
            <a:chExt cx="3130550" cy="1460500"/>
          </a:xfrm>
          <a:solidFill>
            <a:srgbClr val="55B8AD"/>
          </a:solidFill>
        </p:grpSpPr>
        <p:sp>
          <p:nvSpPr>
            <p:cNvPr id="9" name="Freeform 9"/>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sp>
      </p:grpSp>
      <p:grpSp>
        <p:nvGrpSpPr>
          <p:cNvPr id="7" name="Group 2">
            <a:extLst>
              <a:ext uri="{FF2B5EF4-FFF2-40B4-BE49-F238E27FC236}">
                <a16:creationId xmlns:a16="http://schemas.microsoft.com/office/drawing/2014/main" id="{021518F1-7C2A-7861-B884-A1EABF70C929}"/>
              </a:ext>
            </a:extLst>
          </p:cNvPr>
          <p:cNvGrpSpPr>
            <a:grpSpLocks noChangeAspect="1"/>
          </p:cNvGrpSpPr>
          <p:nvPr/>
        </p:nvGrpSpPr>
        <p:grpSpPr>
          <a:xfrm>
            <a:off x="838200" y="718773"/>
            <a:ext cx="6237474" cy="7726573"/>
            <a:chOff x="0" y="0"/>
            <a:chExt cx="6362700" cy="6575666"/>
          </a:xfrm>
        </p:grpSpPr>
        <p:sp>
          <p:nvSpPr>
            <p:cNvPr id="11" name="Freeform 3">
              <a:extLst>
                <a:ext uri="{FF2B5EF4-FFF2-40B4-BE49-F238E27FC236}">
                  <a16:creationId xmlns:a16="http://schemas.microsoft.com/office/drawing/2014/main" id="{C2334C54-F06B-1B9B-DB57-D5BD62331609}"/>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dpi="0" rotWithShape="1">
              <a:blip r:embed="rId2" cstate="print">
                <a:extLst>
                  <a:ext uri="{28A0092B-C50C-407E-A947-70E740481C1C}">
                    <a14:useLocalDpi xmlns:a14="http://schemas.microsoft.com/office/drawing/2010/main" val="0"/>
                  </a:ext>
                </a:extLst>
              </a:blip>
              <a:srcRect/>
              <a:stretch>
                <a:fillRect/>
              </a:stretch>
            </a:blipFill>
            <a:ln w="12700">
              <a:noFill/>
            </a:ln>
          </p:spPr>
        </p:sp>
      </p:grpSp>
      <p:sp>
        <p:nvSpPr>
          <p:cNvPr id="10" name="TextBox 10"/>
          <p:cNvSpPr txBox="1"/>
          <p:nvPr/>
        </p:nvSpPr>
        <p:spPr>
          <a:xfrm>
            <a:off x="457200" y="9563100"/>
            <a:ext cx="4979916" cy="284693"/>
          </a:xfrm>
          <a:prstGeom prst="rect">
            <a:avLst/>
          </a:prstGeom>
        </p:spPr>
        <p:txBody>
          <a:bodyPr lIns="0" tIns="0" rIns="0" bIns="0" rtlCol="0" anchor="t">
            <a:spAutoFit/>
          </a:bodyPr>
          <a:lstStyle/>
          <a:p>
            <a:pPr>
              <a:lnSpc>
                <a:spcPts val="2380"/>
              </a:lnSpc>
            </a:pPr>
            <a:r>
              <a:rPr lang="en-US" sz="1700" dirty="0">
                <a:solidFill>
                  <a:schemeClr val="bg1"/>
                </a:solidFill>
                <a:latin typeface="Montserrat Semi-Bold"/>
              </a:rPr>
              <a:t>22       </a:t>
            </a:r>
            <a:r>
              <a:rPr lang="en-US" sz="1700" dirty="0">
                <a:solidFill>
                  <a:schemeClr val="bg1"/>
                </a:solidFill>
                <a:latin typeface="Montserrat Semi-Bold Bold"/>
              </a:rPr>
              <a:t>futurumcareers.com</a:t>
            </a:r>
          </a:p>
        </p:txBody>
      </p:sp>
      <p:sp>
        <p:nvSpPr>
          <p:cNvPr id="13" name="TextBox 12">
            <a:extLst>
              <a:ext uri="{FF2B5EF4-FFF2-40B4-BE49-F238E27FC236}">
                <a16:creationId xmlns:a16="http://schemas.microsoft.com/office/drawing/2014/main" id="{87ACB6D4-501C-681A-F242-D4564349C82F}"/>
              </a:ext>
            </a:extLst>
          </p:cNvPr>
          <p:cNvSpPr txBox="1"/>
          <p:nvPr/>
        </p:nvSpPr>
        <p:spPr>
          <a:xfrm>
            <a:off x="-2066764" y="7901306"/>
            <a:ext cx="9475838" cy="815608"/>
          </a:xfrm>
          <a:prstGeom prst="rect">
            <a:avLst/>
          </a:prstGeom>
          <a:noFill/>
        </p:spPr>
        <p:txBody>
          <a:bodyPr wrap="square">
            <a:spAutoFit/>
          </a:bodyPr>
          <a:lstStyle/>
          <a:p>
            <a:pPr algn="l"/>
            <a:endParaRPr lang="en-GB" sz="3600" b="0" i="0" u="none" strike="noStrike" baseline="0" dirty="0">
              <a:solidFill>
                <a:srgbClr val="000000"/>
              </a:solidFill>
              <a:latin typeface="Brandon Grotesque Medium"/>
            </a:endParaRPr>
          </a:p>
          <a:p>
            <a:pPr algn="ctr"/>
            <a:r>
              <a:rPr lang="en-GB" sz="1100" b="0" i="1" u="none" strike="noStrike" baseline="0" dirty="0">
                <a:solidFill>
                  <a:schemeClr val="bg1"/>
                </a:solidFill>
                <a:latin typeface="Montserrat" pitchFamily="2" charset="0"/>
              </a:rPr>
              <a:t>Cassandra performing pelvic surgery</a:t>
            </a:r>
            <a:endParaRPr lang="en-GB" sz="1100" dirty="0">
              <a:solidFill>
                <a:schemeClr val="bg1"/>
              </a:solidFill>
              <a:latin typeface="Montserrat" pitchFamily="2" charset="0"/>
            </a:endParaRPr>
          </a:p>
        </p:txBody>
      </p:sp>
      <p:sp>
        <p:nvSpPr>
          <p:cNvPr id="12" name="TextBox 16">
            <a:extLst>
              <a:ext uri="{FF2B5EF4-FFF2-40B4-BE49-F238E27FC236}">
                <a16:creationId xmlns:a16="http://schemas.microsoft.com/office/drawing/2014/main" id="{BED065CF-3DB6-429C-A513-E78980DABB8D}"/>
              </a:ext>
            </a:extLst>
          </p:cNvPr>
          <p:cNvSpPr txBox="1"/>
          <p:nvPr/>
        </p:nvSpPr>
        <p:spPr>
          <a:xfrm>
            <a:off x="8211644" y="981963"/>
            <a:ext cx="9231931" cy="954107"/>
          </a:xfrm>
          <a:prstGeom prst="rect">
            <a:avLst/>
          </a:prstGeom>
        </p:spPr>
        <p:txBody>
          <a:bodyPr lIns="0" tIns="0" rIns="0" bIns="0" rtlCol="0" anchor="t">
            <a:spAutoFit/>
          </a:bodyPr>
          <a:lstStyle/>
          <a:p>
            <a:pPr algn="l"/>
            <a:endParaRPr lang="en-GB" sz="1800" b="0" i="0" u="none" strike="noStrike" baseline="0" dirty="0">
              <a:solidFill>
                <a:srgbClr val="000000"/>
              </a:solidFill>
              <a:latin typeface="Montserrat Black" pitchFamily="2" charset="0"/>
            </a:endParaRPr>
          </a:p>
          <a:p>
            <a:r>
              <a:rPr lang="en-GB" sz="4400" b="1" i="0" u="none" strike="noStrike" baseline="0" dirty="0">
                <a:solidFill>
                  <a:schemeClr val="tx1">
                    <a:lumMod val="65000"/>
                    <a:lumOff val="35000"/>
                  </a:schemeClr>
                </a:solidFill>
                <a:latin typeface="Montserrat" pitchFamily="2" charset="0"/>
              </a:rPr>
              <a:t>Cassandra’s </a:t>
            </a:r>
            <a:r>
              <a:rPr lang="en-GB" sz="4400" b="0" i="1" u="none" strike="noStrike" baseline="0" dirty="0">
                <a:solidFill>
                  <a:schemeClr val="tx1">
                    <a:lumMod val="65000"/>
                    <a:lumOff val="35000"/>
                  </a:schemeClr>
                </a:solidFill>
                <a:latin typeface="Montserrat" pitchFamily="2" charset="0"/>
              </a:rPr>
              <a:t>top tips </a:t>
            </a:r>
            <a:endParaRPr lang="en-US" sz="4400" dirty="0">
              <a:solidFill>
                <a:schemeClr val="tx1">
                  <a:lumMod val="65000"/>
                  <a:lumOff val="35000"/>
                </a:schemeClr>
              </a:solidFill>
              <a:latin typeface="Montserrat" pitchFamily="2" charset="0"/>
            </a:endParaRPr>
          </a:p>
        </p:txBody>
      </p:sp>
      <p:sp>
        <p:nvSpPr>
          <p:cNvPr id="14" name="TextBox 13">
            <a:extLst>
              <a:ext uri="{FF2B5EF4-FFF2-40B4-BE49-F238E27FC236}">
                <a16:creationId xmlns:a16="http://schemas.microsoft.com/office/drawing/2014/main" id="{E7799C2A-4D10-2B4B-C639-7443D936FC0D}"/>
              </a:ext>
            </a:extLst>
          </p:cNvPr>
          <p:cNvSpPr txBox="1"/>
          <p:nvPr/>
        </p:nvSpPr>
        <p:spPr>
          <a:xfrm>
            <a:off x="8184605" y="2327342"/>
            <a:ext cx="7615885" cy="5632311"/>
          </a:xfrm>
          <a:prstGeom prst="rect">
            <a:avLst/>
          </a:prstGeom>
          <a:noFill/>
        </p:spPr>
        <p:txBody>
          <a:bodyPr wrap="square" rtlCol="0">
            <a:spAutoFit/>
          </a:bodyPr>
          <a:lstStyle/>
          <a:p>
            <a:pPr algn="l"/>
            <a:endParaRPr lang="en-GB" sz="2400" b="0" i="0" u="none" strike="noStrike" baseline="0" dirty="0">
              <a:solidFill>
                <a:schemeClr val="tx1">
                  <a:lumMod val="65000"/>
                  <a:lumOff val="35000"/>
                </a:schemeClr>
              </a:solidFill>
              <a:latin typeface="Montserrat" pitchFamily="2" charset="0"/>
            </a:endParaRPr>
          </a:p>
          <a:p>
            <a:r>
              <a:rPr lang="en-GB" sz="2400" b="0" i="0" u="none" strike="noStrike" baseline="0" dirty="0">
                <a:solidFill>
                  <a:schemeClr val="tx1">
                    <a:lumMod val="65000"/>
                    <a:lumOff val="35000"/>
                  </a:schemeClr>
                </a:solidFill>
                <a:latin typeface="Montserrat" pitchFamily="2" charset="0"/>
              </a:rPr>
              <a:t>1. Learn about the differences between</a:t>
            </a:r>
          </a:p>
          <a:p>
            <a:r>
              <a:rPr lang="en-GB" sz="2400" b="1" i="0" u="none" strike="noStrike" baseline="0" dirty="0">
                <a:solidFill>
                  <a:schemeClr val="tx1">
                    <a:lumMod val="65000"/>
                    <a:lumOff val="35000"/>
                  </a:schemeClr>
                </a:solidFill>
                <a:latin typeface="Montserrat" pitchFamily="2" charset="0"/>
              </a:rPr>
              <a:t>mentors</a:t>
            </a:r>
            <a:r>
              <a:rPr lang="en-GB" sz="2400" b="0" i="0" u="none" strike="noStrike" baseline="0" dirty="0">
                <a:solidFill>
                  <a:schemeClr val="tx1">
                    <a:lumMod val="65000"/>
                    <a:lumOff val="35000"/>
                  </a:schemeClr>
                </a:solidFill>
                <a:latin typeface="Montserrat" pitchFamily="2" charset="0"/>
              </a:rPr>
              <a:t>, </a:t>
            </a:r>
            <a:r>
              <a:rPr lang="en-GB" sz="2400" b="1" i="0" u="none" strike="noStrike" baseline="0" dirty="0">
                <a:solidFill>
                  <a:schemeClr val="tx1">
                    <a:lumMod val="65000"/>
                    <a:lumOff val="35000"/>
                  </a:schemeClr>
                </a:solidFill>
                <a:latin typeface="Montserrat" pitchFamily="2" charset="0"/>
              </a:rPr>
              <a:t>sponsors</a:t>
            </a:r>
            <a:r>
              <a:rPr lang="en-GB" sz="2400" b="0" i="0" u="none" strike="noStrike" baseline="0" dirty="0">
                <a:solidFill>
                  <a:schemeClr val="tx1">
                    <a:lumMod val="65000"/>
                    <a:lumOff val="35000"/>
                  </a:schemeClr>
                </a:solidFill>
                <a:latin typeface="Montserrat" pitchFamily="2" charset="0"/>
              </a:rPr>
              <a:t> and </a:t>
            </a:r>
            <a:r>
              <a:rPr lang="en-GB" sz="2400" b="1" i="0" u="none" strike="noStrike" baseline="0" dirty="0">
                <a:solidFill>
                  <a:schemeClr val="tx1">
                    <a:lumMod val="65000"/>
                    <a:lumOff val="35000"/>
                  </a:schemeClr>
                </a:solidFill>
                <a:latin typeface="Montserrat" pitchFamily="2" charset="0"/>
              </a:rPr>
              <a:t>career coaches</a:t>
            </a:r>
            <a:r>
              <a:rPr lang="en-GB" sz="2400" b="0" i="0" u="none" strike="noStrike" baseline="0" dirty="0">
                <a:solidFill>
                  <a:schemeClr val="tx1">
                    <a:lumMod val="65000"/>
                    <a:lumOff val="35000"/>
                  </a:schemeClr>
                </a:solidFill>
                <a:latin typeface="Montserrat" pitchFamily="2" charset="0"/>
              </a:rPr>
              <a:t>. At each stage of your career, find a few with whom you can form formal relationships. </a:t>
            </a:r>
          </a:p>
          <a:p>
            <a:endParaRPr lang="en-GB" sz="2400" b="0" i="0" u="none" strike="noStrike" baseline="0" dirty="0">
              <a:solidFill>
                <a:schemeClr val="tx1">
                  <a:lumMod val="65000"/>
                  <a:lumOff val="35000"/>
                </a:schemeClr>
              </a:solidFill>
              <a:latin typeface="Montserrat" pitchFamily="2" charset="0"/>
            </a:endParaRPr>
          </a:p>
          <a:p>
            <a:r>
              <a:rPr lang="en-GB" sz="2400" b="0" i="0" u="none" strike="noStrike" baseline="0" dirty="0">
                <a:solidFill>
                  <a:srgbClr val="3660AA"/>
                </a:solidFill>
                <a:latin typeface="Montserrat" pitchFamily="2" charset="0"/>
              </a:rPr>
              <a:t>2. Sometimes the cost of education can be</a:t>
            </a:r>
          </a:p>
          <a:p>
            <a:r>
              <a:rPr lang="en-GB" sz="2400" b="0" i="0" u="none" strike="noStrike" baseline="0" dirty="0">
                <a:solidFill>
                  <a:srgbClr val="3660AA"/>
                </a:solidFill>
                <a:latin typeface="Montserrat" pitchFamily="2" charset="0"/>
              </a:rPr>
              <a:t>a barrier. Seek out local and national </a:t>
            </a:r>
            <a:r>
              <a:rPr lang="en-GB" sz="2400" b="1" i="0" u="none" strike="noStrike" baseline="0" dirty="0">
                <a:solidFill>
                  <a:srgbClr val="3660AA"/>
                </a:solidFill>
                <a:latin typeface="Montserrat" pitchFamily="2" charset="0"/>
              </a:rPr>
              <a:t>scholarships</a:t>
            </a:r>
            <a:r>
              <a:rPr lang="en-GB" sz="2400" b="0" i="0" u="none" strike="noStrike" baseline="0" dirty="0">
                <a:solidFill>
                  <a:srgbClr val="3660AA"/>
                </a:solidFill>
                <a:latin typeface="Montserrat" pitchFamily="2" charset="0"/>
              </a:rPr>
              <a:t> to prevent debt from driving your career decisions. </a:t>
            </a:r>
          </a:p>
          <a:p>
            <a:endParaRPr lang="en-GB" sz="2400" b="0" i="0" u="none" strike="noStrike" baseline="0" dirty="0">
              <a:solidFill>
                <a:schemeClr val="tx1">
                  <a:lumMod val="65000"/>
                  <a:lumOff val="35000"/>
                </a:schemeClr>
              </a:solidFill>
              <a:latin typeface="Montserrat" pitchFamily="2" charset="0"/>
            </a:endParaRPr>
          </a:p>
          <a:p>
            <a:r>
              <a:rPr lang="en-GB" sz="2400" b="0" i="0" u="none" strike="noStrike" baseline="0" dirty="0">
                <a:solidFill>
                  <a:srgbClr val="003399"/>
                </a:solidFill>
                <a:latin typeface="Montserrat" pitchFamily="2" charset="0"/>
              </a:rPr>
              <a:t>3. Look into </a:t>
            </a:r>
            <a:r>
              <a:rPr lang="en-GB" sz="2400" b="1" i="0" u="none" strike="noStrike" baseline="0" dirty="0">
                <a:solidFill>
                  <a:srgbClr val="003399"/>
                </a:solidFill>
                <a:latin typeface="Montserrat" pitchFamily="2" charset="0"/>
              </a:rPr>
              <a:t>summer programmes </a:t>
            </a:r>
            <a:r>
              <a:rPr lang="en-GB" sz="2400" b="0" i="0" u="none" strike="noStrike" baseline="0" dirty="0">
                <a:solidFill>
                  <a:srgbClr val="003399"/>
                </a:solidFill>
                <a:latin typeface="Montserrat" pitchFamily="2" charset="0"/>
              </a:rPr>
              <a:t>at local</a:t>
            </a:r>
          </a:p>
          <a:p>
            <a:r>
              <a:rPr lang="en-GB" sz="2400" b="0" i="0" u="none" strike="noStrike" baseline="0" dirty="0">
                <a:solidFill>
                  <a:srgbClr val="003399"/>
                </a:solidFill>
                <a:latin typeface="Montserrat" pitchFamily="2" charset="0"/>
              </a:rPr>
              <a:t>colleges and universities. These are a great way to network and get exposed to science and research. </a:t>
            </a:r>
          </a:p>
        </p:txBody>
      </p:sp>
    </p:spTree>
    <p:extLst>
      <p:ext uri="{BB962C8B-B14F-4D97-AF65-F5344CB8AC3E}">
        <p14:creationId xmlns:p14="http://schemas.microsoft.com/office/powerpoint/2010/main" val="4065419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fade">
                                      <p:cBhvr>
                                        <p:cTn id="7" dur="1000"/>
                                        <p:tgtEl>
                                          <p:spTgt spid="14">
                                            <p:txEl>
                                              <p:pRg st="1" end="1"/>
                                            </p:txEl>
                                          </p:spTgt>
                                        </p:tgtEl>
                                      </p:cBhvr>
                                    </p:animEffect>
                                    <p:anim calcmode="lin" valueType="num">
                                      <p:cBhvr>
                                        <p:cTn id="8"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fade">
                                      <p:cBhvr>
                                        <p:cTn id="12" dur="1000"/>
                                        <p:tgtEl>
                                          <p:spTgt spid="14">
                                            <p:txEl>
                                              <p:pRg st="2" end="2"/>
                                            </p:txEl>
                                          </p:spTgt>
                                        </p:tgtEl>
                                      </p:cBhvr>
                                    </p:animEffect>
                                    <p:anim calcmode="lin" valueType="num">
                                      <p:cBhvr>
                                        <p:cTn id="13"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
                                            <p:txEl>
                                              <p:pRg st="4" end="4"/>
                                            </p:txEl>
                                          </p:spTgt>
                                        </p:tgtEl>
                                        <p:attrNameLst>
                                          <p:attrName>style.visibility</p:attrName>
                                        </p:attrNameLst>
                                      </p:cBhvr>
                                      <p:to>
                                        <p:strVal val="visible"/>
                                      </p:to>
                                    </p:set>
                                    <p:animEffect transition="in" filter="fade">
                                      <p:cBhvr>
                                        <p:cTn id="19" dur="1000"/>
                                        <p:tgtEl>
                                          <p:spTgt spid="14">
                                            <p:txEl>
                                              <p:pRg st="4" end="4"/>
                                            </p:txEl>
                                          </p:spTgt>
                                        </p:tgtEl>
                                      </p:cBhvr>
                                    </p:animEffect>
                                    <p:anim calcmode="lin" valueType="num">
                                      <p:cBhvr>
                                        <p:cTn id="20" dur="1000" fill="hold"/>
                                        <p:tgtEl>
                                          <p:spTgt spid="14">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14">
                                            <p:txEl>
                                              <p:pRg st="4" end="4"/>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4">
                                            <p:txEl>
                                              <p:pRg st="5" end="5"/>
                                            </p:txEl>
                                          </p:spTgt>
                                        </p:tgtEl>
                                        <p:attrNameLst>
                                          <p:attrName>style.visibility</p:attrName>
                                        </p:attrNameLst>
                                      </p:cBhvr>
                                      <p:to>
                                        <p:strVal val="visible"/>
                                      </p:to>
                                    </p:set>
                                    <p:animEffect transition="in" filter="fade">
                                      <p:cBhvr>
                                        <p:cTn id="24" dur="1000"/>
                                        <p:tgtEl>
                                          <p:spTgt spid="14">
                                            <p:txEl>
                                              <p:pRg st="5" end="5"/>
                                            </p:txEl>
                                          </p:spTgt>
                                        </p:tgtEl>
                                      </p:cBhvr>
                                    </p:animEffect>
                                    <p:anim calcmode="lin" valueType="num">
                                      <p:cBhvr>
                                        <p:cTn id="25" dur="1000" fill="hold"/>
                                        <p:tgtEl>
                                          <p:spTgt spid="14">
                                            <p:txEl>
                                              <p:pRg st="5" end="5"/>
                                            </p:txEl>
                                          </p:spTgt>
                                        </p:tgtEl>
                                        <p:attrNameLst>
                                          <p:attrName>ppt_x</p:attrName>
                                        </p:attrNameLst>
                                      </p:cBhvr>
                                      <p:tavLst>
                                        <p:tav tm="0">
                                          <p:val>
                                            <p:strVal val="#ppt_x"/>
                                          </p:val>
                                        </p:tav>
                                        <p:tav tm="100000">
                                          <p:val>
                                            <p:strVal val="#ppt_x"/>
                                          </p:val>
                                        </p:tav>
                                      </p:tavLst>
                                    </p:anim>
                                    <p:anim calcmode="lin" valueType="num">
                                      <p:cBhvr>
                                        <p:cTn id="26" dur="1000" fill="hold"/>
                                        <p:tgtEl>
                                          <p:spTgt spid="1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4">
                                            <p:txEl>
                                              <p:pRg st="7" end="7"/>
                                            </p:txEl>
                                          </p:spTgt>
                                        </p:tgtEl>
                                        <p:attrNameLst>
                                          <p:attrName>style.visibility</p:attrName>
                                        </p:attrNameLst>
                                      </p:cBhvr>
                                      <p:to>
                                        <p:strVal val="visible"/>
                                      </p:to>
                                    </p:set>
                                    <p:animEffect transition="in" filter="fade">
                                      <p:cBhvr>
                                        <p:cTn id="31" dur="1000"/>
                                        <p:tgtEl>
                                          <p:spTgt spid="14">
                                            <p:txEl>
                                              <p:pRg st="7" end="7"/>
                                            </p:txEl>
                                          </p:spTgt>
                                        </p:tgtEl>
                                      </p:cBhvr>
                                    </p:animEffect>
                                    <p:anim calcmode="lin" valueType="num">
                                      <p:cBhvr>
                                        <p:cTn id="32" dur="1000" fill="hold"/>
                                        <p:tgtEl>
                                          <p:spTgt spid="14">
                                            <p:txEl>
                                              <p:pRg st="7" end="7"/>
                                            </p:txEl>
                                          </p:spTgt>
                                        </p:tgtEl>
                                        <p:attrNameLst>
                                          <p:attrName>ppt_x</p:attrName>
                                        </p:attrNameLst>
                                      </p:cBhvr>
                                      <p:tavLst>
                                        <p:tav tm="0">
                                          <p:val>
                                            <p:strVal val="#ppt_x"/>
                                          </p:val>
                                        </p:tav>
                                        <p:tav tm="100000">
                                          <p:val>
                                            <p:strVal val="#ppt_x"/>
                                          </p:val>
                                        </p:tav>
                                      </p:tavLst>
                                    </p:anim>
                                    <p:anim calcmode="lin" valueType="num">
                                      <p:cBhvr>
                                        <p:cTn id="33" dur="1000" fill="hold"/>
                                        <p:tgtEl>
                                          <p:spTgt spid="14">
                                            <p:txEl>
                                              <p:pRg st="7" end="7"/>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4">
                                            <p:txEl>
                                              <p:pRg st="8" end="8"/>
                                            </p:txEl>
                                          </p:spTgt>
                                        </p:tgtEl>
                                        <p:attrNameLst>
                                          <p:attrName>style.visibility</p:attrName>
                                        </p:attrNameLst>
                                      </p:cBhvr>
                                      <p:to>
                                        <p:strVal val="visible"/>
                                      </p:to>
                                    </p:set>
                                    <p:animEffect transition="in" filter="fade">
                                      <p:cBhvr>
                                        <p:cTn id="36" dur="1000"/>
                                        <p:tgtEl>
                                          <p:spTgt spid="14">
                                            <p:txEl>
                                              <p:pRg st="8" end="8"/>
                                            </p:txEl>
                                          </p:spTgt>
                                        </p:tgtEl>
                                      </p:cBhvr>
                                    </p:animEffect>
                                    <p:anim calcmode="lin" valueType="num">
                                      <p:cBhvr>
                                        <p:cTn id="37" dur="1000" fill="hold"/>
                                        <p:tgtEl>
                                          <p:spTgt spid="14">
                                            <p:txEl>
                                              <p:pRg st="8" end="8"/>
                                            </p:txEl>
                                          </p:spTgt>
                                        </p:tgtEl>
                                        <p:attrNameLst>
                                          <p:attrName>ppt_x</p:attrName>
                                        </p:attrNameLst>
                                      </p:cBhvr>
                                      <p:tavLst>
                                        <p:tav tm="0">
                                          <p:val>
                                            <p:strVal val="#ppt_x"/>
                                          </p:val>
                                        </p:tav>
                                        <p:tav tm="100000">
                                          <p:val>
                                            <p:strVal val="#ppt_x"/>
                                          </p:val>
                                        </p:tav>
                                      </p:tavLst>
                                    </p:anim>
                                    <p:anim calcmode="lin" valueType="num">
                                      <p:cBhvr>
                                        <p:cTn id="38" dur="1000" fill="hold"/>
                                        <p:tgtEl>
                                          <p:spTgt spid="14">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317537" y="437224"/>
            <a:ext cx="4779249" cy="6992243"/>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sp>
      </p:grpSp>
      <p:grpSp>
        <p:nvGrpSpPr>
          <p:cNvPr id="4" name="Group 4"/>
          <p:cNvGrpSpPr/>
          <p:nvPr/>
        </p:nvGrpSpPr>
        <p:grpSpPr>
          <a:xfrm rot="5400000">
            <a:off x="-1746485" y="1746485"/>
            <a:ext cx="10287000" cy="6794030"/>
            <a:chOff x="0" y="0"/>
            <a:chExt cx="3130550" cy="2067566"/>
          </a:xfrm>
          <a:solidFill>
            <a:srgbClr val="3660AA"/>
          </a:solidFill>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sp>
      </p:grpSp>
      <p:grpSp>
        <p:nvGrpSpPr>
          <p:cNvPr id="10" name="Group 10"/>
          <p:cNvGrpSpPr/>
          <p:nvPr/>
        </p:nvGrpSpPr>
        <p:grpSpPr>
          <a:xfrm>
            <a:off x="778743" y="7710161"/>
            <a:ext cx="4355282" cy="1299662"/>
            <a:chOff x="0" y="0"/>
            <a:chExt cx="3186708" cy="1012978"/>
          </a:xfrm>
          <a:solidFill>
            <a:srgbClr val="55B8AD"/>
          </a:solidFill>
        </p:grpSpPr>
        <p:sp>
          <p:nvSpPr>
            <p:cNvPr id="11" name="Freeform 11"/>
            <p:cNvSpPr/>
            <p:nvPr/>
          </p:nvSpPr>
          <p:spPr>
            <a:xfrm>
              <a:off x="0" y="0"/>
              <a:ext cx="3186708" cy="1012978"/>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grpFill/>
          </p:spPr>
        </p:sp>
      </p:grpSp>
      <p:grpSp>
        <p:nvGrpSpPr>
          <p:cNvPr id="12" name="Group 12"/>
          <p:cNvGrpSpPr/>
          <p:nvPr/>
        </p:nvGrpSpPr>
        <p:grpSpPr>
          <a:xfrm rot="-5400000">
            <a:off x="14668271" y="1543335"/>
            <a:ext cx="5786039" cy="2699369"/>
            <a:chOff x="0" y="0"/>
            <a:chExt cx="3130550" cy="1460500"/>
          </a:xfrm>
          <a:solidFill>
            <a:srgbClr val="55B8AD"/>
          </a:solidFill>
        </p:grpSpPr>
        <p:sp>
          <p:nvSpPr>
            <p:cNvPr id="13" name="Freeform 13"/>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sp>
      </p:grpSp>
      <p:pic>
        <p:nvPicPr>
          <p:cNvPr id="14" name="Picture 14"/>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16843395" y="2537469"/>
            <a:ext cx="699726" cy="814819"/>
          </a:xfrm>
          <a:prstGeom prst="rect">
            <a:avLst/>
          </a:prstGeom>
        </p:spPr>
      </p:pic>
      <p:sp>
        <p:nvSpPr>
          <p:cNvPr id="16" name="TextBox 16"/>
          <p:cNvSpPr txBox="1"/>
          <p:nvPr/>
        </p:nvSpPr>
        <p:spPr>
          <a:xfrm>
            <a:off x="6994136" y="453504"/>
            <a:ext cx="9231931" cy="956993"/>
          </a:xfrm>
          <a:prstGeom prst="rect">
            <a:avLst/>
          </a:prstGeom>
        </p:spPr>
        <p:txBody>
          <a:bodyPr lIns="0" tIns="0" rIns="0" bIns="0" rtlCol="0" anchor="t">
            <a:spAutoFit/>
          </a:bodyPr>
          <a:lstStyle/>
          <a:p>
            <a:pPr>
              <a:lnSpc>
                <a:spcPts val="8469"/>
              </a:lnSpc>
            </a:pPr>
            <a:r>
              <a:rPr lang="en-US" sz="4400" b="1" dirty="0">
                <a:solidFill>
                  <a:schemeClr val="tx1">
                    <a:lumMod val="65000"/>
                    <a:lumOff val="35000"/>
                  </a:schemeClr>
                </a:solidFill>
                <a:latin typeface="Montserrat" pitchFamily="2" charset="0"/>
              </a:rPr>
              <a:t>Meet </a:t>
            </a:r>
            <a:r>
              <a:rPr lang="en-US" sz="4400" dirty="0">
                <a:solidFill>
                  <a:schemeClr val="tx1">
                    <a:lumMod val="65000"/>
                    <a:lumOff val="35000"/>
                  </a:schemeClr>
                </a:solidFill>
                <a:latin typeface="Montserrat" pitchFamily="2" charset="0"/>
              </a:rPr>
              <a:t>Eric</a:t>
            </a:r>
          </a:p>
        </p:txBody>
      </p:sp>
      <p:sp>
        <p:nvSpPr>
          <p:cNvPr id="18" name="TextBox 18"/>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23       </a:t>
            </a:r>
            <a:r>
              <a:rPr lang="en-US" sz="1700" dirty="0">
                <a:solidFill>
                  <a:srgbClr val="FFFFFF"/>
                </a:solidFill>
                <a:latin typeface="Montserrat Semi-Bold Bold"/>
              </a:rPr>
              <a:t>futurumcareers.com</a:t>
            </a:r>
          </a:p>
        </p:txBody>
      </p:sp>
      <p:sp>
        <p:nvSpPr>
          <p:cNvPr id="6" name="TextBox 5">
            <a:extLst>
              <a:ext uri="{FF2B5EF4-FFF2-40B4-BE49-F238E27FC236}">
                <a16:creationId xmlns:a16="http://schemas.microsoft.com/office/drawing/2014/main" id="{972867B2-7569-1417-D96E-FCC9A607D41E}"/>
              </a:ext>
            </a:extLst>
          </p:cNvPr>
          <p:cNvSpPr txBox="1"/>
          <p:nvPr/>
        </p:nvSpPr>
        <p:spPr>
          <a:xfrm>
            <a:off x="6994136" y="1766864"/>
            <a:ext cx="9462335" cy="6370975"/>
          </a:xfrm>
          <a:prstGeom prst="rect">
            <a:avLst/>
          </a:prstGeom>
          <a:noFill/>
        </p:spPr>
        <p:txBody>
          <a:bodyPr wrap="square" rtlCol="0">
            <a:spAutoFit/>
          </a:bodyPr>
          <a:lstStyle/>
          <a:p>
            <a:r>
              <a:rPr lang="en-GB" sz="2400" b="0" i="0" u="none" strike="noStrike" baseline="0" dirty="0">
                <a:solidFill>
                  <a:schemeClr val="accent1">
                    <a:lumMod val="75000"/>
                  </a:schemeClr>
                </a:solidFill>
                <a:latin typeface="Montserrat" pitchFamily="2" charset="0"/>
              </a:rPr>
              <a:t>Department of Biomedical Engineering, Duke University</a:t>
            </a:r>
            <a:endParaRPr lang="en-GB" sz="2400" dirty="0">
              <a:solidFill>
                <a:schemeClr val="accent1">
                  <a:lumMod val="75000"/>
                </a:schemeClr>
              </a:solidFill>
              <a:latin typeface="Montserrat" pitchFamily="2" charset="0"/>
            </a:endParaRPr>
          </a:p>
          <a:p>
            <a:endParaRPr lang="en-GB" sz="2400" b="1" i="0" u="none" strike="noStrike" baseline="0" dirty="0">
              <a:solidFill>
                <a:schemeClr val="accent1">
                  <a:lumMod val="75000"/>
                </a:schemeClr>
              </a:solidFill>
              <a:latin typeface="Montserrat" pitchFamily="2" charset="0"/>
            </a:endParaRPr>
          </a:p>
          <a:p>
            <a:r>
              <a:rPr lang="en-GB" sz="2400" b="1" i="0" u="none" strike="noStrike" baseline="0" dirty="0">
                <a:solidFill>
                  <a:schemeClr val="accent1">
                    <a:lumMod val="75000"/>
                  </a:schemeClr>
                </a:solidFill>
                <a:latin typeface="Montserrat" pitchFamily="2" charset="0"/>
              </a:rPr>
              <a:t>Field of research: </a:t>
            </a:r>
            <a:r>
              <a:rPr lang="en-GB" sz="2400" b="0" i="0" u="none" strike="noStrike" baseline="0" dirty="0">
                <a:solidFill>
                  <a:schemeClr val="accent1">
                    <a:lumMod val="75000"/>
                  </a:schemeClr>
                </a:solidFill>
                <a:latin typeface="Montserrat" pitchFamily="2" charset="0"/>
              </a:rPr>
              <a:t>Neuroscience </a:t>
            </a:r>
          </a:p>
          <a:p>
            <a:endParaRPr lang="en-GB" sz="2400" dirty="0">
              <a:solidFill>
                <a:schemeClr val="tx1">
                  <a:lumMod val="65000"/>
                  <a:lumOff val="35000"/>
                </a:schemeClr>
              </a:solidFill>
              <a:latin typeface="Montserrat" pitchFamily="2" charset="0"/>
            </a:endParaRPr>
          </a:p>
          <a:p>
            <a:r>
              <a:rPr lang="en-GB" sz="2400" b="0" i="0" u="none" strike="noStrike" baseline="0" dirty="0">
                <a:solidFill>
                  <a:schemeClr val="tx1">
                    <a:lumMod val="65000"/>
                    <a:lumOff val="35000"/>
                  </a:schemeClr>
                </a:solidFill>
                <a:latin typeface="Montserrat" pitchFamily="2" charset="0"/>
              </a:rPr>
              <a:t>“The Duke </a:t>
            </a:r>
            <a:r>
              <a:rPr lang="en-GB" sz="2400" b="0" i="0" u="none" strike="noStrike" baseline="0" dirty="0" err="1">
                <a:solidFill>
                  <a:schemeClr val="tx1">
                    <a:lumMod val="65000"/>
                    <a:lumOff val="35000"/>
                  </a:schemeClr>
                </a:solidFill>
                <a:latin typeface="Montserrat" pitchFamily="2" charset="0"/>
              </a:rPr>
              <a:t>KURe</a:t>
            </a:r>
            <a:r>
              <a:rPr lang="en-GB" sz="2400" b="0" i="0" u="none" strike="noStrike" baseline="0" dirty="0">
                <a:solidFill>
                  <a:schemeClr val="tx1">
                    <a:lumMod val="65000"/>
                    <a:lumOff val="35000"/>
                  </a:schemeClr>
                </a:solidFill>
                <a:latin typeface="Montserrat" pitchFamily="2" charset="0"/>
              </a:rPr>
              <a:t> Program and Dr Amundsen helped kick start my </a:t>
            </a:r>
            <a:r>
              <a:rPr lang="en-GB" sz="2400" b="1" i="0" u="none" strike="noStrike" baseline="0" dirty="0">
                <a:solidFill>
                  <a:schemeClr val="tx1">
                    <a:lumMod val="65000"/>
                    <a:lumOff val="35000"/>
                  </a:schemeClr>
                </a:solidFill>
                <a:latin typeface="Montserrat" pitchFamily="2" charset="0"/>
              </a:rPr>
              <a:t>translational research programme</a:t>
            </a:r>
            <a:r>
              <a:rPr lang="en-GB" sz="2400" b="0" i="0" u="none" strike="noStrike" baseline="0" dirty="0">
                <a:solidFill>
                  <a:schemeClr val="tx1">
                    <a:lumMod val="65000"/>
                    <a:lumOff val="35000"/>
                  </a:schemeClr>
                </a:solidFill>
                <a:latin typeface="Montserrat" pitchFamily="2" charset="0"/>
              </a:rPr>
              <a:t>. Making my research objectives relevant to </a:t>
            </a:r>
            <a:r>
              <a:rPr lang="en-GB" sz="2400" b="1" i="0" u="none" strike="noStrike" baseline="0" dirty="0">
                <a:solidFill>
                  <a:schemeClr val="tx1">
                    <a:lumMod val="65000"/>
                    <a:lumOff val="35000"/>
                  </a:schemeClr>
                </a:solidFill>
                <a:latin typeface="Montserrat" pitchFamily="2" charset="0"/>
              </a:rPr>
              <a:t>human conditions </a:t>
            </a:r>
            <a:r>
              <a:rPr lang="en-GB" sz="2400" b="0" i="0" u="none" strike="noStrike" baseline="0" dirty="0">
                <a:solidFill>
                  <a:schemeClr val="tx1">
                    <a:lumMod val="65000"/>
                    <a:lumOff val="35000"/>
                  </a:schemeClr>
                </a:solidFill>
                <a:latin typeface="Montserrat" pitchFamily="2" charset="0"/>
              </a:rPr>
              <a:t>made me stand out compared to having only pre-clinical studies. </a:t>
            </a:r>
          </a:p>
          <a:p>
            <a:endParaRPr lang="en-GB" sz="2400" b="0" i="0" u="none" strike="noStrike" baseline="0" dirty="0">
              <a:solidFill>
                <a:schemeClr val="tx1">
                  <a:lumMod val="65000"/>
                  <a:lumOff val="35000"/>
                </a:schemeClr>
              </a:solidFill>
              <a:latin typeface="Montserrat" pitchFamily="2" charset="0"/>
            </a:endParaRPr>
          </a:p>
          <a:p>
            <a:r>
              <a:rPr lang="en-GB" sz="2400" b="0" i="0" u="none" strike="noStrike" baseline="0" dirty="0">
                <a:solidFill>
                  <a:schemeClr val="tx1">
                    <a:lumMod val="65000"/>
                    <a:lumOff val="35000"/>
                  </a:schemeClr>
                </a:solidFill>
                <a:latin typeface="Montserrat" pitchFamily="2" charset="0"/>
              </a:rPr>
              <a:t>“My research is currently focused on developing a </a:t>
            </a:r>
            <a:r>
              <a:rPr lang="en-GB" sz="2400" b="1" i="0" u="none" strike="noStrike" baseline="0" dirty="0">
                <a:solidFill>
                  <a:schemeClr val="tx1">
                    <a:lumMod val="65000"/>
                    <a:lumOff val="35000"/>
                  </a:schemeClr>
                </a:solidFill>
                <a:latin typeface="Montserrat" pitchFamily="2" charset="0"/>
              </a:rPr>
              <a:t>peripheral nerve stimulation device</a:t>
            </a:r>
            <a:r>
              <a:rPr lang="en-GB" sz="2400" b="0" i="0" u="none" strike="noStrike" baseline="0" dirty="0">
                <a:solidFill>
                  <a:schemeClr val="tx1">
                    <a:lumMod val="65000"/>
                    <a:lumOff val="35000"/>
                  </a:schemeClr>
                </a:solidFill>
                <a:latin typeface="Montserrat" pitchFamily="2" charset="0"/>
              </a:rPr>
              <a:t> to manage LUTS and improve bladder emptying in </a:t>
            </a:r>
            <a:r>
              <a:rPr lang="en-GB" sz="2400" b="1" i="0" u="none" strike="noStrike" baseline="0" dirty="0">
                <a:solidFill>
                  <a:schemeClr val="tx1">
                    <a:lumMod val="65000"/>
                    <a:lumOff val="35000"/>
                  </a:schemeClr>
                </a:solidFill>
                <a:latin typeface="Montserrat" pitchFamily="2" charset="0"/>
              </a:rPr>
              <a:t>underactive bladder (UAB)</a:t>
            </a:r>
            <a:r>
              <a:rPr lang="en-GB" sz="2400" i="0" u="none" strike="noStrike" baseline="0" dirty="0">
                <a:solidFill>
                  <a:schemeClr val="tx1">
                    <a:lumMod val="65000"/>
                    <a:lumOff val="35000"/>
                  </a:schemeClr>
                </a:solidFill>
                <a:latin typeface="Montserrat" pitchFamily="2" charset="0"/>
              </a:rPr>
              <a:t>. </a:t>
            </a:r>
            <a:r>
              <a:rPr lang="en-GB" sz="2400" b="0" i="0" u="none" strike="noStrike" baseline="0" dirty="0">
                <a:solidFill>
                  <a:schemeClr val="tx1">
                    <a:lumMod val="65000"/>
                    <a:lumOff val="35000"/>
                  </a:schemeClr>
                </a:solidFill>
                <a:latin typeface="Montserrat" pitchFamily="2" charset="0"/>
              </a:rPr>
              <a:t>I hope to increase our understanding of the muscular and neural alterations in the lower urinary tract that may accompany UAB and provide a foundation for clinicians to develop innovative therapeutics to improve patient outcomes. </a:t>
            </a:r>
            <a:endParaRPr lang="en-GB" sz="2400" dirty="0">
              <a:solidFill>
                <a:schemeClr val="tx1">
                  <a:lumMod val="65000"/>
                  <a:lumOff val="35000"/>
                </a:schemeClr>
              </a:solidFill>
              <a:latin typeface="Montserrat" pitchFamily="2" charset="0"/>
            </a:endParaRPr>
          </a:p>
        </p:txBody>
      </p:sp>
      <p:sp>
        <p:nvSpPr>
          <p:cNvPr id="7" name="TextBox 6">
            <a:extLst>
              <a:ext uri="{FF2B5EF4-FFF2-40B4-BE49-F238E27FC236}">
                <a16:creationId xmlns:a16="http://schemas.microsoft.com/office/drawing/2014/main" id="{587EE62C-C2D3-1AAB-BC14-3DDE81B7CCEA}"/>
              </a:ext>
            </a:extLst>
          </p:cNvPr>
          <p:cNvSpPr txBox="1"/>
          <p:nvPr/>
        </p:nvSpPr>
        <p:spPr>
          <a:xfrm>
            <a:off x="849773" y="8099144"/>
            <a:ext cx="4355282" cy="800219"/>
          </a:xfrm>
          <a:prstGeom prst="rect">
            <a:avLst/>
          </a:prstGeom>
          <a:noFill/>
        </p:spPr>
        <p:txBody>
          <a:bodyPr wrap="square" rtlCol="0">
            <a:spAutoFit/>
          </a:bodyPr>
          <a:lstStyle/>
          <a:p>
            <a:r>
              <a:rPr lang="en-GB" sz="2800" b="1" i="0" u="none" strike="noStrike" baseline="0" dirty="0">
                <a:solidFill>
                  <a:schemeClr val="bg1"/>
                </a:solidFill>
                <a:latin typeface="Montserrat" pitchFamily="2" charset="0"/>
              </a:rPr>
              <a:t>Dr Eric Gonzalez, PhD </a:t>
            </a:r>
            <a:endParaRPr lang="en-GB" sz="2800" b="0" i="0" u="none" strike="noStrike" baseline="0" dirty="0">
              <a:solidFill>
                <a:schemeClr val="bg1"/>
              </a:solidFill>
              <a:latin typeface="Montserrat" pitchFamily="2" charset="0"/>
            </a:endParaRPr>
          </a:p>
          <a:p>
            <a:endParaRPr lang="en-GB" dirty="0"/>
          </a:p>
        </p:txBody>
      </p:sp>
      <p:grpSp>
        <p:nvGrpSpPr>
          <p:cNvPr id="8" name="Group 2">
            <a:extLst>
              <a:ext uri="{FF2B5EF4-FFF2-40B4-BE49-F238E27FC236}">
                <a16:creationId xmlns:a16="http://schemas.microsoft.com/office/drawing/2014/main" id="{413D9D38-9FA5-54C7-48B2-4E6F6F383B5A}"/>
              </a:ext>
            </a:extLst>
          </p:cNvPr>
          <p:cNvGrpSpPr>
            <a:grpSpLocks noChangeAspect="1"/>
          </p:cNvGrpSpPr>
          <p:nvPr/>
        </p:nvGrpSpPr>
        <p:grpSpPr>
          <a:xfrm>
            <a:off x="732538" y="724632"/>
            <a:ext cx="5046777" cy="6533828"/>
            <a:chOff x="620637" y="449311"/>
            <a:chExt cx="5004106" cy="6478584"/>
          </a:xfrm>
        </p:grpSpPr>
        <p:sp>
          <p:nvSpPr>
            <p:cNvPr id="9" name="Freeform 3">
              <a:extLst>
                <a:ext uri="{FF2B5EF4-FFF2-40B4-BE49-F238E27FC236}">
                  <a16:creationId xmlns:a16="http://schemas.microsoft.com/office/drawing/2014/main" id="{FCD9098B-33F0-874A-69E4-7E2FFB84DFBB}"/>
                </a:ext>
              </a:extLst>
            </p:cNvPr>
            <p:cNvSpPr/>
            <p:nvPr/>
          </p:nvSpPr>
          <p:spPr>
            <a:xfrm>
              <a:off x="620637" y="449311"/>
              <a:ext cx="5004106" cy="6478584"/>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dpi="0" rotWithShape="1">
              <a:blip r:embed="rId5" cstate="print">
                <a:extLst>
                  <a:ext uri="{28A0092B-C50C-407E-A947-70E740481C1C}">
                    <a14:useLocalDpi xmlns:a14="http://schemas.microsoft.com/office/drawing/2010/main" val="0"/>
                  </a:ext>
                </a:extLst>
              </a:blip>
              <a:srcRect/>
              <a:stretch>
                <a:fillRect/>
              </a:stretch>
            </a:blipFill>
            <a:ln w="12700">
              <a:noFill/>
            </a:ln>
          </p:spPr>
        </p:sp>
      </p:grpSp>
    </p:spTree>
    <p:extLst>
      <p:ext uri="{BB962C8B-B14F-4D97-AF65-F5344CB8AC3E}">
        <p14:creationId xmlns:p14="http://schemas.microsoft.com/office/powerpoint/2010/main" val="1296045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1000"/>
                                        <p:tgtEl>
                                          <p:spTgt spid="6">
                                            <p:txEl>
                                              <p:pRg st="2" end="2"/>
                                            </p:txEl>
                                          </p:spTgt>
                                        </p:tgtEl>
                                      </p:cBhvr>
                                    </p:animEffect>
                                    <p:anim calcmode="lin" valueType="num">
                                      <p:cBhvr>
                                        <p:cTn id="13"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fade">
                                      <p:cBhvr>
                                        <p:cTn id="19" dur="1000"/>
                                        <p:tgtEl>
                                          <p:spTgt spid="6">
                                            <p:txEl>
                                              <p:pRg st="4" end="4"/>
                                            </p:txEl>
                                          </p:spTgt>
                                        </p:tgtEl>
                                      </p:cBhvr>
                                    </p:animEffect>
                                    <p:anim calcmode="lin" valueType="num">
                                      <p:cBhvr>
                                        <p:cTn id="20"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xEl>
                                              <p:pRg st="6" end="6"/>
                                            </p:txEl>
                                          </p:spTgt>
                                        </p:tgtEl>
                                        <p:attrNameLst>
                                          <p:attrName>style.visibility</p:attrName>
                                        </p:attrNameLst>
                                      </p:cBhvr>
                                      <p:to>
                                        <p:strVal val="visible"/>
                                      </p:to>
                                    </p:set>
                                    <p:animEffect transition="in" filter="fade">
                                      <p:cBhvr>
                                        <p:cTn id="26" dur="1000"/>
                                        <p:tgtEl>
                                          <p:spTgt spid="6">
                                            <p:txEl>
                                              <p:pRg st="6" end="6"/>
                                            </p:txEl>
                                          </p:spTgt>
                                        </p:tgtEl>
                                      </p:cBhvr>
                                    </p:animEffect>
                                    <p:anim calcmode="lin" valueType="num">
                                      <p:cBhvr>
                                        <p:cTn id="27"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3B9D706-4F20-37C4-53F8-66ABD05E9E2B}"/>
              </a:ext>
            </a:extLst>
          </p:cNvPr>
          <p:cNvGrpSpPr>
            <a:grpSpLocks noChangeAspect="1"/>
          </p:cNvGrpSpPr>
          <p:nvPr/>
        </p:nvGrpSpPr>
        <p:grpSpPr>
          <a:xfrm>
            <a:off x="-19665" y="763464"/>
            <a:ext cx="3276600" cy="6268075"/>
            <a:chOff x="478711" y="6350"/>
            <a:chExt cx="5877652" cy="6562979"/>
          </a:xfrm>
        </p:grpSpPr>
        <p:sp>
          <p:nvSpPr>
            <p:cNvPr id="6" name="Freeform 3">
              <a:extLst>
                <a:ext uri="{FF2B5EF4-FFF2-40B4-BE49-F238E27FC236}">
                  <a16:creationId xmlns:a16="http://schemas.microsoft.com/office/drawing/2014/main" id="{4A3D0708-24BC-5068-B755-60BB2B7871CB}"/>
                </a:ext>
              </a:extLst>
            </p:cNvPr>
            <p:cNvSpPr/>
            <p:nvPr/>
          </p:nvSpPr>
          <p:spPr>
            <a:xfrm>
              <a:off x="478711" y="6350"/>
              <a:ext cx="587765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sp>
      </p:grpSp>
      <p:grpSp>
        <p:nvGrpSpPr>
          <p:cNvPr id="4" name="Group 4"/>
          <p:cNvGrpSpPr/>
          <p:nvPr/>
        </p:nvGrpSpPr>
        <p:grpSpPr>
          <a:xfrm rot="5400000">
            <a:off x="-3086100" y="3086100"/>
            <a:ext cx="10287000" cy="4114800"/>
            <a:chOff x="0" y="0"/>
            <a:chExt cx="3130550" cy="2067566"/>
          </a:xfrm>
          <a:solidFill>
            <a:srgbClr val="3660AA"/>
          </a:solidFill>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sp>
      </p:grpSp>
      <p:grpSp>
        <p:nvGrpSpPr>
          <p:cNvPr id="8" name="Group 8"/>
          <p:cNvGrpSpPr/>
          <p:nvPr/>
        </p:nvGrpSpPr>
        <p:grpSpPr>
          <a:xfrm rot="-5400000">
            <a:off x="14645819" y="1565786"/>
            <a:ext cx="5870210" cy="2738638"/>
            <a:chOff x="0" y="0"/>
            <a:chExt cx="3130550" cy="1460500"/>
          </a:xfrm>
          <a:solidFill>
            <a:srgbClr val="55B8AD"/>
          </a:solidFill>
        </p:grpSpPr>
        <p:sp>
          <p:nvSpPr>
            <p:cNvPr id="9" name="Freeform 9"/>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sp>
      </p:grpSp>
      <p:sp>
        <p:nvSpPr>
          <p:cNvPr id="10" name="TextBox 10"/>
          <p:cNvSpPr txBox="1"/>
          <p:nvPr/>
        </p:nvSpPr>
        <p:spPr>
          <a:xfrm>
            <a:off x="533400" y="9330952"/>
            <a:ext cx="4979916" cy="284693"/>
          </a:xfrm>
          <a:prstGeom prst="rect">
            <a:avLst/>
          </a:prstGeom>
        </p:spPr>
        <p:txBody>
          <a:bodyPr lIns="0" tIns="0" rIns="0" bIns="0" rtlCol="0" anchor="t">
            <a:spAutoFit/>
          </a:bodyPr>
          <a:lstStyle/>
          <a:p>
            <a:pPr>
              <a:lnSpc>
                <a:spcPts val="2380"/>
              </a:lnSpc>
            </a:pPr>
            <a:r>
              <a:rPr lang="en-US" sz="1700" dirty="0">
                <a:solidFill>
                  <a:schemeClr val="bg1"/>
                </a:solidFill>
                <a:latin typeface="Montserrat Semi-Bold"/>
              </a:rPr>
              <a:t>24       </a:t>
            </a:r>
            <a:r>
              <a:rPr lang="en-US" sz="1700" dirty="0">
                <a:solidFill>
                  <a:schemeClr val="bg1"/>
                </a:solidFill>
                <a:latin typeface="Montserrat Semi-Bold Bold"/>
              </a:rPr>
              <a:t>futurumcareers.com</a:t>
            </a:r>
          </a:p>
        </p:txBody>
      </p:sp>
      <p:sp>
        <p:nvSpPr>
          <p:cNvPr id="2" name="TextBox 1">
            <a:extLst>
              <a:ext uri="{FF2B5EF4-FFF2-40B4-BE49-F238E27FC236}">
                <a16:creationId xmlns:a16="http://schemas.microsoft.com/office/drawing/2014/main" id="{1F462317-5352-18F6-9B2C-D932C921994E}"/>
              </a:ext>
            </a:extLst>
          </p:cNvPr>
          <p:cNvSpPr txBox="1"/>
          <p:nvPr/>
        </p:nvSpPr>
        <p:spPr>
          <a:xfrm>
            <a:off x="4114801" y="763464"/>
            <a:ext cx="12081564" cy="7786747"/>
          </a:xfrm>
          <a:prstGeom prst="rect">
            <a:avLst/>
          </a:prstGeom>
          <a:noFill/>
        </p:spPr>
        <p:txBody>
          <a:bodyPr wrap="square" rtlCol="0">
            <a:spAutoFit/>
          </a:bodyPr>
          <a:lstStyle/>
          <a:p>
            <a:r>
              <a:rPr lang="en-GB" sz="2400" b="0" i="0" u="none" strike="noStrike" baseline="0" dirty="0">
                <a:solidFill>
                  <a:schemeClr val="tx1">
                    <a:lumMod val="65000"/>
                    <a:lumOff val="35000"/>
                  </a:schemeClr>
                </a:solidFill>
                <a:latin typeface="Montserrat" pitchFamily="2" charset="0"/>
              </a:rPr>
              <a:t>“We began a clinical pilot study, mentored by Dr Amundsen, to determine the influence of </a:t>
            </a:r>
            <a:r>
              <a:rPr lang="en-GB" sz="2400" b="1" i="0" u="none" strike="noStrike" baseline="0" dirty="0">
                <a:solidFill>
                  <a:schemeClr val="tx1">
                    <a:lumMod val="65000"/>
                    <a:lumOff val="35000"/>
                  </a:schemeClr>
                </a:solidFill>
                <a:latin typeface="Montserrat" pitchFamily="2" charset="0"/>
              </a:rPr>
              <a:t>bladder </a:t>
            </a:r>
            <a:r>
              <a:rPr lang="en-GB" sz="2400" b="0" i="0" u="none" strike="noStrike" baseline="0" dirty="0">
                <a:solidFill>
                  <a:schemeClr val="tx1">
                    <a:lumMod val="65000"/>
                    <a:lumOff val="35000"/>
                  </a:schemeClr>
                </a:solidFill>
                <a:latin typeface="Montserrat" pitchFamily="2" charset="0"/>
              </a:rPr>
              <a:t>and </a:t>
            </a:r>
            <a:r>
              <a:rPr lang="en-GB" sz="2400" b="1" i="0" u="none" strike="noStrike" baseline="0" dirty="0">
                <a:solidFill>
                  <a:schemeClr val="tx1">
                    <a:lumMod val="65000"/>
                    <a:lumOff val="35000"/>
                  </a:schemeClr>
                </a:solidFill>
                <a:latin typeface="Montserrat" pitchFamily="2" charset="0"/>
              </a:rPr>
              <a:t>urethral electrical stimulation </a:t>
            </a:r>
            <a:r>
              <a:rPr lang="en-GB" sz="2400" b="0" i="0" u="none" strike="noStrike" baseline="0" dirty="0">
                <a:solidFill>
                  <a:schemeClr val="tx1">
                    <a:lumMod val="65000"/>
                    <a:lumOff val="35000"/>
                  </a:schemeClr>
                </a:solidFill>
                <a:latin typeface="Montserrat" pitchFamily="2" charset="0"/>
              </a:rPr>
              <a:t>on bothersome symptoms and bladder function in adult women with UAB. This is the first step in developing alternative therapeutics. </a:t>
            </a:r>
          </a:p>
          <a:p>
            <a:endParaRPr lang="en-GB" sz="2400" b="0" i="0" u="none" strike="noStrike" baseline="0" dirty="0">
              <a:solidFill>
                <a:schemeClr val="tx1">
                  <a:lumMod val="65000"/>
                  <a:lumOff val="35000"/>
                </a:schemeClr>
              </a:solidFill>
              <a:latin typeface="Montserrat" pitchFamily="2" charset="0"/>
            </a:endParaRPr>
          </a:p>
          <a:p>
            <a:r>
              <a:rPr lang="en-GB" sz="2400" b="0" i="0" u="none" strike="noStrike" baseline="0" dirty="0">
                <a:solidFill>
                  <a:schemeClr val="tx1">
                    <a:lumMod val="65000"/>
                    <a:lumOff val="35000"/>
                  </a:schemeClr>
                </a:solidFill>
                <a:latin typeface="Montserrat" pitchFamily="2" charset="0"/>
              </a:rPr>
              <a:t>“It is </a:t>
            </a:r>
            <a:r>
              <a:rPr lang="en-GB" sz="2400" b="1" i="0" u="none" strike="noStrike" baseline="0" dirty="0">
                <a:solidFill>
                  <a:schemeClr val="tx1">
                    <a:lumMod val="65000"/>
                    <a:lumOff val="35000"/>
                  </a:schemeClr>
                </a:solidFill>
                <a:latin typeface="Montserrat" pitchFamily="2" charset="0"/>
              </a:rPr>
              <a:t>challenging</a:t>
            </a:r>
            <a:r>
              <a:rPr lang="en-GB" sz="2400" b="0" i="0" u="none" strike="noStrike" baseline="0" dirty="0">
                <a:solidFill>
                  <a:schemeClr val="tx1">
                    <a:lumMod val="65000"/>
                    <a:lumOff val="35000"/>
                  </a:schemeClr>
                </a:solidFill>
                <a:latin typeface="Montserrat" pitchFamily="2" charset="0"/>
              </a:rPr>
              <a:t> navigating your career and differentiating your research enough to receive funding. It is </a:t>
            </a:r>
            <a:r>
              <a:rPr lang="en-GB" sz="2400" b="1" i="0" u="none" strike="noStrike" baseline="0" dirty="0">
                <a:solidFill>
                  <a:schemeClr val="tx1">
                    <a:lumMod val="65000"/>
                    <a:lumOff val="35000"/>
                  </a:schemeClr>
                </a:solidFill>
                <a:latin typeface="Montserrat" pitchFamily="2" charset="0"/>
              </a:rPr>
              <a:t>rewarding </a:t>
            </a:r>
            <a:r>
              <a:rPr lang="en-GB" sz="2400" b="0" i="0" u="none" strike="noStrike" baseline="0" dirty="0">
                <a:solidFill>
                  <a:schemeClr val="tx1">
                    <a:lumMod val="65000"/>
                    <a:lumOff val="35000"/>
                  </a:schemeClr>
                </a:solidFill>
                <a:latin typeface="Montserrat" pitchFamily="2" charset="0"/>
              </a:rPr>
              <a:t>working on solutions to problems that many older adults face. </a:t>
            </a:r>
          </a:p>
          <a:p>
            <a:endParaRPr lang="en-GB" sz="2400" b="0" i="0" u="none" strike="noStrike" baseline="0" dirty="0">
              <a:solidFill>
                <a:schemeClr val="tx1">
                  <a:lumMod val="65000"/>
                  <a:lumOff val="35000"/>
                </a:schemeClr>
              </a:solidFill>
              <a:latin typeface="Montserrat" pitchFamily="2" charset="0"/>
            </a:endParaRPr>
          </a:p>
          <a:p>
            <a:r>
              <a:rPr lang="en-GB" sz="2400" dirty="0">
                <a:solidFill>
                  <a:schemeClr val="tx1">
                    <a:lumMod val="65000"/>
                    <a:lumOff val="35000"/>
                  </a:schemeClr>
                </a:solidFill>
                <a:latin typeface="Montserrat" pitchFamily="2" charset="0"/>
              </a:rPr>
              <a:t>“</a:t>
            </a:r>
            <a:r>
              <a:rPr lang="en-GB" sz="2400" b="0" i="0" u="none" strike="noStrike" baseline="0" dirty="0">
                <a:solidFill>
                  <a:schemeClr val="tx1">
                    <a:lumMod val="65000"/>
                    <a:lumOff val="35000"/>
                  </a:schemeClr>
                </a:solidFill>
                <a:latin typeface="Montserrat" pitchFamily="2" charset="0"/>
              </a:rPr>
              <a:t>The </a:t>
            </a:r>
            <a:r>
              <a:rPr lang="en-GB" sz="2400" b="0" i="0" u="none" strike="noStrike" baseline="0" dirty="0" err="1">
                <a:solidFill>
                  <a:schemeClr val="tx1">
                    <a:lumMod val="65000"/>
                    <a:lumOff val="35000"/>
                  </a:schemeClr>
                </a:solidFill>
                <a:latin typeface="Montserrat" pitchFamily="2" charset="0"/>
              </a:rPr>
              <a:t>KURe</a:t>
            </a:r>
            <a:r>
              <a:rPr lang="en-GB" sz="2400" b="0" i="0" u="none" strike="noStrike" baseline="0" dirty="0">
                <a:solidFill>
                  <a:schemeClr val="tx1">
                    <a:lumMod val="65000"/>
                    <a:lumOff val="35000"/>
                  </a:schemeClr>
                </a:solidFill>
                <a:latin typeface="Montserrat" pitchFamily="2" charset="0"/>
              </a:rPr>
              <a:t> Program provided an opportunity to </a:t>
            </a:r>
            <a:r>
              <a:rPr lang="en-GB" sz="2400" b="1" i="0" u="none" strike="noStrike" baseline="0" dirty="0">
                <a:solidFill>
                  <a:schemeClr val="tx1">
                    <a:lumMod val="65000"/>
                    <a:lumOff val="35000"/>
                  </a:schemeClr>
                </a:solidFill>
                <a:latin typeface="Montserrat" pitchFamily="2" charset="0"/>
              </a:rPr>
              <a:t>collaborate </a:t>
            </a:r>
            <a:r>
              <a:rPr lang="en-GB" sz="2400" b="0" i="0" u="none" strike="noStrike" baseline="0" dirty="0">
                <a:solidFill>
                  <a:schemeClr val="tx1">
                    <a:lumMod val="65000"/>
                    <a:lumOff val="35000"/>
                  </a:schemeClr>
                </a:solidFill>
                <a:latin typeface="Montserrat" pitchFamily="2" charset="0"/>
              </a:rPr>
              <a:t>with clinicians and develop mentorship in clinical research. It also provided protected time to support collecting preliminary </a:t>
            </a:r>
            <a:r>
              <a:rPr lang="en-GB" sz="2400" b="1" i="0" u="none" strike="noStrike" baseline="0" dirty="0">
                <a:solidFill>
                  <a:schemeClr val="tx1">
                    <a:lumMod val="65000"/>
                    <a:lumOff val="35000"/>
                  </a:schemeClr>
                </a:solidFill>
                <a:latin typeface="Montserrat" pitchFamily="2" charset="0"/>
              </a:rPr>
              <a:t>data</a:t>
            </a:r>
            <a:r>
              <a:rPr lang="en-GB" sz="2400" b="0" i="0" u="none" strike="noStrike" baseline="0" dirty="0">
                <a:solidFill>
                  <a:schemeClr val="tx1">
                    <a:lumMod val="65000"/>
                    <a:lumOff val="35000"/>
                  </a:schemeClr>
                </a:solidFill>
                <a:latin typeface="Montserrat" pitchFamily="2" charset="0"/>
              </a:rPr>
              <a:t> for my next awarded grant. </a:t>
            </a:r>
          </a:p>
          <a:p>
            <a:endParaRPr lang="en-GB" sz="2400" b="0" i="0" u="none" strike="noStrike" baseline="0" dirty="0">
              <a:solidFill>
                <a:schemeClr val="tx1">
                  <a:lumMod val="65000"/>
                  <a:lumOff val="35000"/>
                </a:schemeClr>
              </a:solidFill>
              <a:latin typeface="Montserrat" pitchFamily="2" charset="0"/>
            </a:endParaRPr>
          </a:p>
          <a:p>
            <a:r>
              <a:rPr lang="en-GB" sz="2400" b="0" i="0" u="none" strike="noStrike" baseline="0" dirty="0">
                <a:solidFill>
                  <a:schemeClr val="tx1">
                    <a:lumMod val="65000"/>
                    <a:lumOff val="35000"/>
                  </a:schemeClr>
                </a:solidFill>
                <a:latin typeface="Montserrat" pitchFamily="2" charset="0"/>
              </a:rPr>
              <a:t>“I am</a:t>
            </a:r>
            <a:r>
              <a:rPr lang="en-GB" sz="2400" b="1" i="0" u="none" strike="noStrike" baseline="0" dirty="0">
                <a:solidFill>
                  <a:schemeClr val="tx1">
                    <a:lumMod val="65000"/>
                    <a:lumOff val="35000"/>
                  </a:schemeClr>
                </a:solidFill>
                <a:latin typeface="Montserrat" pitchFamily="2" charset="0"/>
              </a:rPr>
              <a:t> proud </a:t>
            </a:r>
            <a:r>
              <a:rPr lang="en-GB" sz="2400" b="0" i="0" u="none" strike="noStrike" baseline="0" dirty="0">
                <a:solidFill>
                  <a:schemeClr val="tx1">
                    <a:lumMod val="65000"/>
                    <a:lumOff val="35000"/>
                  </a:schemeClr>
                </a:solidFill>
                <a:latin typeface="Montserrat" pitchFamily="2" charset="0"/>
              </a:rPr>
              <a:t>of being awarded an NIH Mentored Research Scientist Development Award to support four years of my research. For the future, I plan to continue pursuing a career in clinical research.” </a:t>
            </a:r>
          </a:p>
          <a:p>
            <a:endParaRPr lang="en-GB" sz="2400" dirty="0">
              <a:solidFill>
                <a:schemeClr val="tx1">
                  <a:lumMod val="65000"/>
                  <a:lumOff val="35000"/>
                </a:schemeClr>
              </a:solidFill>
              <a:latin typeface="Montserrat" pitchFamily="2" charset="0"/>
            </a:endParaRPr>
          </a:p>
          <a:p>
            <a:r>
              <a:rPr lang="en-GB" sz="4400" b="1" i="0" u="none" strike="noStrike" baseline="0" dirty="0">
                <a:solidFill>
                  <a:srgbClr val="003399"/>
                </a:solidFill>
                <a:latin typeface="Montserrat" pitchFamily="2" charset="0"/>
              </a:rPr>
              <a:t>Eric’s </a:t>
            </a:r>
            <a:r>
              <a:rPr lang="en-GB" sz="4400" b="0" i="1" u="none" strike="noStrike" baseline="0" dirty="0">
                <a:solidFill>
                  <a:srgbClr val="003399"/>
                </a:solidFill>
                <a:latin typeface="Montserrat" pitchFamily="2" charset="0"/>
              </a:rPr>
              <a:t>top tip </a:t>
            </a:r>
          </a:p>
          <a:p>
            <a:endParaRPr lang="en-GB" sz="2400" i="1" dirty="0">
              <a:solidFill>
                <a:srgbClr val="003399"/>
              </a:solidFill>
              <a:latin typeface="Montserrat" pitchFamily="2" charset="0"/>
            </a:endParaRPr>
          </a:p>
          <a:p>
            <a:r>
              <a:rPr lang="en-GB" sz="2400" b="0" i="0" u="none" strike="noStrike" baseline="0" dirty="0">
                <a:solidFill>
                  <a:srgbClr val="003399"/>
                </a:solidFill>
                <a:latin typeface="Montserrat" pitchFamily="2" charset="0"/>
              </a:rPr>
              <a:t>You can get your foot in the door by </a:t>
            </a:r>
            <a:r>
              <a:rPr lang="en-GB" sz="2400" b="1" i="0" u="none" strike="noStrike" baseline="0" dirty="0">
                <a:solidFill>
                  <a:srgbClr val="003399"/>
                </a:solidFill>
                <a:latin typeface="Montserrat" pitchFamily="2" charset="0"/>
              </a:rPr>
              <a:t>volunteering</a:t>
            </a:r>
            <a:r>
              <a:rPr lang="en-GB" sz="2400" b="0" i="0" u="none" strike="noStrike" baseline="0" dirty="0">
                <a:solidFill>
                  <a:srgbClr val="003399"/>
                </a:solidFill>
                <a:latin typeface="Montserrat" pitchFamily="2" charset="0"/>
              </a:rPr>
              <a:t> to help in a laboratory. </a:t>
            </a:r>
            <a:endParaRPr lang="en-GB" sz="2400" dirty="0">
              <a:solidFill>
                <a:srgbClr val="003399"/>
              </a:solidFill>
              <a:latin typeface="Montserrat" pitchFamily="2" charset="0"/>
            </a:endParaRPr>
          </a:p>
        </p:txBody>
      </p:sp>
    </p:spTree>
    <p:extLst>
      <p:ext uri="{BB962C8B-B14F-4D97-AF65-F5344CB8AC3E}">
        <p14:creationId xmlns:p14="http://schemas.microsoft.com/office/powerpoint/2010/main" val="579871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1000"/>
                                        <p:tgtEl>
                                          <p:spTgt spid="2">
                                            <p:txEl>
                                              <p:pRg st="4" end="4"/>
                                            </p:txEl>
                                          </p:spTgt>
                                        </p:tgtEl>
                                      </p:cBhvr>
                                    </p:animEffect>
                                    <p:anim calcmode="lin" valueType="num">
                                      <p:cBhvr>
                                        <p:cTn id="2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6" end="6"/>
                                            </p:txEl>
                                          </p:spTgt>
                                        </p:tgtEl>
                                        <p:attrNameLst>
                                          <p:attrName>style.visibility</p:attrName>
                                        </p:attrNameLst>
                                      </p:cBhvr>
                                      <p:to>
                                        <p:strVal val="visible"/>
                                      </p:to>
                                    </p:set>
                                    <p:animEffect transition="in" filter="fade">
                                      <p:cBhvr>
                                        <p:cTn id="28" dur="1000"/>
                                        <p:tgtEl>
                                          <p:spTgt spid="2">
                                            <p:txEl>
                                              <p:pRg st="6" end="6"/>
                                            </p:txEl>
                                          </p:spTgt>
                                        </p:tgtEl>
                                      </p:cBhvr>
                                    </p:animEffect>
                                    <p:anim calcmode="lin" valueType="num">
                                      <p:cBhvr>
                                        <p:cTn id="29"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animEffect transition="in" filter="fade">
                                      <p:cBhvr>
                                        <p:cTn id="35" dur="1000"/>
                                        <p:tgtEl>
                                          <p:spTgt spid="2">
                                            <p:txEl>
                                              <p:pRg st="8" end="8"/>
                                            </p:txEl>
                                          </p:spTgt>
                                        </p:tgtEl>
                                      </p:cBhvr>
                                    </p:animEffect>
                                    <p:anim calcmode="lin" valueType="num">
                                      <p:cBhvr>
                                        <p:cTn id="36"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10" end="10"/>
                                            </p:txEl>
                                          </p:spTgt>
                                        </p:tgtEl>
                                        <p:attrNameLst>
                                          <p:attrName>style.visibility</p:attrName>
                                        </p:attrNameLst>
                                      </p:cBhvr>
                                      <p:to>
                                        <p:strVal val="visible"/>
                                      </p:to>
                                    </p:set>
                                    <p:animEffect transition="in" filter="fade">
                                      <p:cBhvr>
                                        <p:cTn id="42" dur="1000"/>
                                        <p:tgtEl>
                                          <p:spTgt spid="2">
                                            <p:txEl>
                                              <p:pRg st="10" end="10"/>
                                            </p:txEl>
                                          </p:spTgt>
                                        </p:tgtEl>
                                      </p:cBhvr>
                                    </p:animEffect>
                                    <p:anim calcmode="lin" valueType="num">
                                      <p:cBhvr>
                                        <p:cTn id="43"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0" y="526861"/>
            <a:ext cx="6871436" cy="7243747"/>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sp>
      </p:grpSp>
      <p:grpSp>
        <p:nvGrpSpPr>
          <p:cNvPr id="4" name="Group 4"/>
          <p:cNvGrpSpPr/>
          <p:nvPr/>
        </p:nvGrpSpPr>
        <p:grpSpPr>
          <a:xfrm rot="5400000">
            <a:off x="-1746485" y="1746485"/>
            <a:ext cx="10287000" cy="6794030"/>
            <a:chOff x="0" y="0"/>
            <a:chExt cx="3130550" cy="2067566"/>
          </a:xfrm>
          <a:solidFill>
            <a:srgbClr val="3660AA"/>
          </a:solidFill>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sp>
      </p:grpSp>
      <p:grpSp>
        <p:nvGrpSpPr>
          <p:cNvPr id="10" name="Group 10"/>
          <p:cNvGrpSpPr/>
          <p:nvPr/>
        </p:nvGrpSpPr>
        <p:grpSpPr>
          <a:xfrm>
            <a:off x="815155" y="7952491"/>
            <a:ext cx="4088582" cy="1299662"/>
            <a:chOff x="0" y="0"/>
            <a:chExt cx="3186708" cy="1012978"/>
          </a:xfrm>
          <a:solidFill>
            <a:srgbClr val="55B8AD"/>
          </a:solidFill>
        </p:grpSpPr>
        <p:sp>
          <p:nvSpPr>
            <p:cNvPr id="11" name="Freeform 11"/>
            <p:cNvSpPr/>
            <p:nvPr/>
          </p:nvSpPr>
          <p:spPr>
            <a:xfrm>
              <a:off x="0" y="0"/>
              <a:ext cx="3186708" cy="1012978"/>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grpFill/>
          </p:spPr>
        </p:sp>
      </p:grpSp>
      <p:grpSp>
        <p:nvGrpSpPr>
          <p:cNvPr id="12" name="Group 12"/>
          <p:cNvGrpSpPr/>
          <p:nvPr/>
        </p:nvGrpSpPr>
        <p:grpSpPr>
          <a:xfrm rot="-5400000">
            <a:off x="14668271" y="1543335"/>
            <a:ext cx="5786039" cy="2699369"/>
            <a:chOff x="0" y="0"/>
            <a:chExt cx="3130550" cy="1460500"/>
          </a:xfrm>
          <a:solidFill>
            <a:srgbClr val="55B8AD"/>
          </a:solidFill>
        </p:grpSpPr>
        <p:sp>
          <p:nvSpPr>
            <p:cNvPr id="13" name="Freeform 13"/>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sp>
      </p:grpSp>
      <p:pic>
        <p:nvPicPr>
          <p:cNvPr id="14" name="Picture 14"/>
          <p:cNvPicPr>
            <a:picLocks noChangeAspect="1"/>
          </p:cNvPicPr>
          <p:nvPr/>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6843395" y="2537469"/>
            <a:ext cx="699726" cy="814819"/>
          </a:xfrm>
          <a:prstGeom prst="rect">
            <a:avLst/>
          </a:prstGeom>
        </p:spPr>
      </p:pic>
      <p:sp>
        <p:nvSpPr>
          <p:cNvPr id="16" name="TextBox 16"/>
          <p:cNvSpPr txBox="1"/>
          <p:nvPr/>
        </p:nvSpPr>
        <p:spPr>
          <a:xfrm>
            <a:off x="7700503" y="533856"/>
            <a:ext cx="9231931" cy="956993"/>
          </a:xfrm>
          <a:prstGeom prst="rect">
            <a:avLst/>
          </a:prstGeom>
        </p:spPr>
        <p:txBody>
          <a:bodyPr lIns="0" tIns="0" rIns="0" bIns="0" rtlCol="0" anchor="t">
            <a:spAutoFit/>
          </a:bodyPr>
          <a:lstStyle/>
          <a:p>
            <a:pPr>
              <a:lnSpc>
                <a:spcPts val="8469"/>
              </a:lnSpc>
            </a:pPr>
            <a:r>
              <a:rPr lang="en-US" sz="4400" b="1" dirty="0">
                <a:solidFill>
                  <a:schemeClr val="tx1">
                    <a:lumMod val="65000"/>
                    <a:lumOff val="35000"/>
                  </a:schemeClr>
                </a:solidFill>
                <a:latin typeface="Montserrat" pitchFamily="2" charset="0"/>
              </a:rPr>
              <a:t>Meet </a:t>
            </a:r>
            <a:r>
              <a:rPr lang="en-US" sz="4400" dirty="0">
                <a:solidFill>
                  <a:schemeClr val="tx1">
                    <a:lumMod val="65000"/>
                    <a:lumOff val="35000"/>
                  </a:schemeClr>
                </a:solidFill>
                <a:latin typeface="Montserrat" pitchFamily="2" charset="0"/>
              </a:rPr>
              <a:t>Byron</a:t>
            </a:r>
          </a:p>
        </p:txBody>
      </p:sp>
      <p:sp>
        <p:nvSpPr>
          <p:cNvPr id="18" name="TextBox 18"/>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25      </a:t>
            </a:r>
            <a:r>
              <a:rPr lang="en-US" sz="1700" dirty="0">
                <a:solidFill>
                  <a:srgbClr val="FFFFFF"/>
                </a:solidFill>
                <a:latin typeface="Montserrat Semi-Bold Bold"/>
              </a:rPr>
              <a:t>futurumcareers.com</a:t>
            </a:r>
          </a:p>
        </p:txBody>
      </p:sp>
      <p:sp>
        <p:nvSpPr>
          <p:cNvPr id="6" name="TextBox 5">
            <a:extLst>
              <a:ext uri="{FF2B5EF4-FFF2-40B4-BE49-F238E27FC236}">
                <a16:creationId xmlns:a16="http://schemas.microsoft.com/office/drawing/2014/main" id="{DAFA4207-41ED-514A-F421-77B6C36F6891}"/>
              </a:ext>
            </a:extLst>
          </p:cNvPr>
          <p:cNvSpPr txBox="1"/>
          <p:nvPr/>
        </p:nvSpPr>
        <p:spPr>
          <a:xfrm>
            <a:off x="7593692" y="1758562"/>
            <a:ext cx="9094107" cy="7386638"/>
          </a:xfrm>
          <a:prstGeom prst="rect">
            <a:avLst/>
          </a:prstGeom>
          <a:noFill/>
        </p:spPr>
        <p:txBody>
          <a:bodyPr wrap="square" rtlCol="0">
            <a:spAutoFit/>
          </a:bodyPr>
          <a:lstStyle/>
          <a:p>
            <a:r>
              <a:rPr lang="en-GB" sz="2400" b="0" i="0" u="none" strike="noStrike" baseline="0" dirty="0">
                <a:solidFill>
                  <a:schemeClr val="accent1">
                    <a:lumMod val="75000"/>
                  </a:schemeClr>
                </a:solidFill>
                <a:latin typeface="Montserrat" pitchFamily="2" charset="0"/>
              </a:rPr>
              <a:t>Department of Pathology, </a:t>
            </a:r>
            <a:r>
              <a:rPr lang="en-GB" sz="2400" b="0" i="0" u="none" strike="noStrike" dirty="0">
                <a:solidFill>
                  <a:schemeClr val="accent1">
                    <a:lumMod val="75000"/>
                  </a:schemeClr>
                </a:solidFill>
                <a:latin typeface="Montserrat" pitchFamily="2" charset="0"/>
              </a:rPr>
              <a:t> </a:t>
            </a:r>
            <a:r>
              <a:rPr lang="en-GB" sz="2400" b="0" i="0" u="none" strike="noStrike" baseline="0" dirty="0">
                <a:solidFill>
                  <a:schemeClr val="accent1">
                    <a:lumMod val="75000"/>
                  </a:schemeClr>
                </a:solidFill>
                <a:latin typeface="Montserrat" pitchFamily="2" charset="0"/>
              </a:rPr>
              <a:t>Duke University School of Medicine</a:t>
            </a:r>
          </a:p>
          <a:p>
            <a:endParaRPr lang="en-GB" sz="2400" b="1" i="0" u="none" strike="noStrike" baseline="0" dirty="0">
              <a:solidFill>
                <a:schemeClr val="accent1">
                  <a:lumMod val="75000"/>
                </a:schemeClr>
              </a:solidFill>
              <a:latin typeface="Montserrat" pitchFamily="2" charset="0"/>
            </a:endParaRPr>
          </a:p>
          <a:p>
            <a:r>
              <a:rPr lang="en-GB" sz="2400" b="1" i="0" u="none" strike="noStrike" baseline="0" dirty="0">
                <a:solidFill>
                  <a:schemeClr val="accent1">
                    <a:lumMod val="75000"/>
                  </a:schemeClr>
                </a:solidFill>
                <a:latin typeface="Montserrat" pitchFamily="2" charset="0"/>
              </a:rPr>
              <a:t>Field of research: </a:t>
            </a:r>
            <a:r>
              <a:rPr lang="en-GB" sz="2400" b="0" i="0" u="none" strike="noStrike" baseline="0" dirty="0">
                <a:solidFill>
                  <a:schemeClr val="accent1">
                    <a:lumMod val="75000"/>
                  </a:schemeClr>
                </a:solidFill>
                <a:latin typeface="Montserrat" pitchFamily="2" charset="0"/>
              </a:rPr>
              <a:t>Pathology </a:t>
            </a:r>
          </a:p>
          <a:p>
            <a:endParaRPr lang="en-GB" dirty="0">
              <a:solidFill>
                <a:srgbClr val="000000"/>
              </a:solidFill>
              <a:latin typeface="Brandon Grotesque Medium"/>
            </a:endParaRPr>
          </a:p>
          <a:p>
            <a:endParaRPr lang="en-GB" sz="2400" b="0" i="0" u="none" strike="noStrike" baseline="0" dirty="0">
              <a:solidFill>
                <a:schemeClr val="tx1">
                  <a:lumMod val="65000"/>
                  <a:lumOff val="35000"/>
                </a:schemeClr>
              </a:solidFill>
              <a:latin typeface="Montserrat" pitchFamily="2" charset="0"/>
            </a:endParaRPr>
          </a:p>
          <a:p>
            <a:r>
              <a:rPr lang="en-GB" sz="2400" b="0" i="0" u="none" strike="noStrike" baseline="0" dirty="0">
                <a:solidFill>
                  <a:schemeClr val="tx1">
                    <a:lumMod val="65000"/>
                    <a:lumOff val="35000"/>
                  </a:schemeClr>
                </a:solidFill>
                <a:latin typeface="Montserrat" pitchFamily="2" charset="0"/>
              </a:rPr>
              <a:t>“Currently, my research focuses on discovering better treatment options for patients that suffer from frequent </a:t>
            </a:r>
            <a:r>
              <a:rPr lang="en-GB" sz="2400" b="1" i="0" u="none" strike="noStrike" baseline="0" dirty="0">
                <a:solidFill>
                  <a:schemeClr val="tx1">
                    <a:lumMod val="65000"/>
                    <a:lumOff val="35000"/>
                  </a:schemeClr>
                </a:solidFill>
                <a:latin typeface="Montserrat" pitchFamily="2" charset="0"/>
              </a:rPr>
              <a:t>urinary tract infections (UTIs) </a:t>
            </a:r>
            <a:r>
              <a:rPr lang="en-GB" sz="2400" b="0" i="0" u="none" strike="noStrike" baseline="0" dirty="0">
                <a:solidFill>
                  <a:schemeClr val="tx1">
                    <a:lumMod val="65000"/>
                    <a:lumOff val="35000"/>
                  </a:schemeClr>
                </a:solidFill>
                <a:latin typeface="Montserrat" pitchFamily="2" charset="0"/>
              </a:rPr>
              <a:t>by using mice. I am specifically interested in treating pain and other symptoms that relate to the nervous system. </a:t>
            </a:r>
          </a:p>
          <a:p>
            <a:endParaRPr lang="en-GB" sz="2400" dirty="0">
              <a:solidFill>
                <a:schemeClr val="tx1">
                  <a:lumMod val="65000"/>
                  <a:lumOff val="35000"/>
                </a:schemeClr>
              </a:solidFill>
              <a:latin typeface="Montserrat" pitchFamily="2" charset="0"/>
            </a:endParaRPr>
          </a:p>
          <a:p>
            <a:r>
              <a:rPr lang="en-GB" sz="2400" dirty="0">
                <a:solidFill>
                  <a:schemeClr val="tx1">
                    <a:lumMod val="65000"/>
                    <a:lumOff val="35000"/>
                  </a:schemeClr>
                </a:solidFill>
                <a:latin typeface="Montserrat" pitchFamily="2" charset="0"/>
              </a:rPr>
              <a:t>“My key successes include developing a </a:t>
            </a:r>
            <a:r>
              <a:rPr lang="en-GB" sz="2400" b="1" dirty="0">
                <a:solidFill>
                  <a:schemeClr val="tx1">
                    <a:lumMod val="65000"/>
                    <a:lumOff val="35000"/>
                  </a:schemeClr>
                </a:solidFill>
                <a:latin typeface="Montserrat" pitchFamily="2" charset="0"/>
              </a:rPr>
              <a:t>mouse model</a:t>
            </a:r>
            <a:r>
              <a:rPr lang="en-GB" sz="2400" dirty="0">
                <a:solidFill>
                  <a:schemeClr val="tx1">
                    <a:lumMod val="65000"/>
                    <a:lumOff val="35000"/>
                  </a:schemeClr>
                </a:solidFill>
                <a:latin typeface="Montserrat" pitchFamily="2" charset="0"/>
              </a:rPr>
              <a:t> of UTI induced pain and urinary frequency, which enabled me to discover what goes on in the bladder after a UTI. The next step is to use this mouse model to study anxiety and depression, since these are other symptoms experienced by patients. </a:t>
            </a:r>
          </a:p>
          <a:p>
            <a:endParaRPr lang="en-GB" sz="2400" dirty="0">
              <a:solidFill>
                <a:schemeClr val="tx1">
                  <a:lumMod val="65000"/>
                  <a:lumOff val="35000"/>
                </a:schemeClr>
              </a:solidFill>
              <a:latin typeface="Montserrat" pitchFamily="2" charset="0"/>
            </a:endParaRPr>
          </a:p>
          <a:p>
            <a:endParaRPr lang="en-GB" sz="2400" b="0" i="0" u="none" strike="noStrike" baseline="0" dirty="0">
              <a:solidFill>
                <a:schemeClr val="tx1">
                  <a:lumMod val="65000"/>
                  <a:lumOff val="35000"/>
                </a:schemeClr>
              </a:solidFill>
              <a:latin typeface="Montserrat" pitchFamily="2" charset="0"/>
            </a:endParaRPr>
          </a:p>
        </p:txBody>
      </p:sp>
      <p:grpSp>
        <p:nvGrpSpPr>
          <p:cNvPr id="7" name="Group 2">
            <a:extLst>
              <a:ext uri="{FF2B5EF4-FFF2-40B4-BE49-F238E27FC236}">
                <a16:creationId xmlns:a16="http://schemas.microsoft.com/office/drawing/2014/main" id="{A5F09D57-C0AB-9127-C5D0-0B89D45F6436}"/>
              </a:ext>
            </a:extLst>
          </p:cNvPr>
          <p:cNvGrpSpPr>
            <a:grpSpLocks noChangeAspect="1"/>
          </p:cNvGrpSpPr>
          <p:nvPr/>
        </p:nvGrpSpPr>
        <p:grpSpPr>
          <a:xfrm>
            <a:off x="830395" y="727091"/>
            <a:ext cx="5665291" cy="6843276"/>
            <a:chOff x="0" y="0"/>
            <a:chExt cx="6362700" cy="6575666"/>
          </a:xfrm>
        </p:grpSpPr>
        <p:sp>
          <p:nvSpPr>
            <p:cNvPr id="8" name="Freeform 3">
              <a:extLst>
                <a:ext uri="{FF2B5EF4-FFF2-40B4-BE49-F238E27FC236}">
                  <a16:creationId xmlns:a16="http://schemas.microsoft.com/office/drawing/2014/main" id="{6D566808-854F-97BC-852E-C9484DA78CD2}"/>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dpi="0" rotWithShape="1">
              <a:blip r:embed="rId4" cstate="print">
                <a:extLst>
                  <a:ext uri="{28A0092B-C50C-407E-A947-70E740481C1C}">
                    <a14:useLocalDpi xmlns:a14="http://schemas.microsoft.com/office/drawing/2010/main" val="0"/>
                  </a:ext>
                </a:extLst>
              </a:blip>
              <a:srcRect/>
              <a:stretch>
                <a:fillRect/>
              </a:stretch>
            </a:blipFill>
            <a:ln w="12700">
              <a:noFill/>
            </a:ln>
          </p:spPr>
        </p:sp>
      </p:grpSp>
      <p:sp>
        <p:nvSpPr>
          <p:cNvPr id="9" name="TextBox 8">
            <a:extLst>
              <a:ext uri="{FF2B5EF4-FFF2-40B4-BE49-F238E27FC236}">
                <a16:creationId xmlns:a16="http://schemas.microsoft.com/office/drawing/2014/main" id="{38DC406F-7882-D63E-B208-F5E6AC6AC5E8}"/>
              </a:ext>
            </a:extLst>
          </p:cNvPr>
          <p:cNvSpPr txBox="1"/>
          <p:nvPr/>
        </p:nvSpPr>
        <p:spPr>
          <a:xfrm>
            <a:off x="829214" y="8375662"/>
            <a:ext cx="4088582" cy="800219"/>
          </a:xfrm>
          <a:prstGeom prst="rect">
            <a:avLst/>
          </a:prstGeom>
          <a:noFill/>
        </p:spPr>
        <p:txBody>
          <a:bodyPr wrap="square" rtlCol="0">
            <a:spAutoFit/>
          </a:bodyPr>
          <a:lstStyle/>
          <a:p>
            <a:r>
              <a:rPr lang="en-GB" sz="2800" b="1" i="0" u="none" strike="noStrike" baseline="0" dirty="0">
                <a:solidFill>
                  <a:schemeClr val="bg1"/>
                </a:solidFill>
                <a:latin typeface="Montserrat" pitchFamily="2" charset="0"/>
              </a:rPr>
              <a:t>Dr Byron Hayes, PhD </a:t>
            </a:r>
            <a:endParaRPr lang="en-GB" sz="2800" b="0" i="0" u="none" strike="noStrike" baseline="0" dirty="0">
              <a:solidFill>
                <a:schemeClr val="bg1"/>
              </a:solidFill>
              <a:latin typeface="Montserrat" pitchFamily="2" charset="0"/>
            </a:endParaRPr>
          </a:p>
          <a:p>
            <a:endParaRPr lang="en-GB" dirty="0"/>
          </a:p>
        </p:txBody>
      </p:sp>
    </p:spTree>
    <p:extLst>
      <p:ext uri="{BB962C8B-B14F-4D97-AF65-F5344CB8AC3E}">
        <p14:creationId xmlns:p14="http://schemas.microsoft.com/office/powerpoint/2010/main" val="2716589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1000"/>
                                        <p:tgtEl>
                                          <p:spTgt spid="6">
                                            <p:txEl>
                                              <p:pRg st="2" end="2"/>
                                            </p:txEl>
                                          </p:spTgt>
                                        </p:tgtEl>
                                      </p:cBhvr>
                                    </p:animEffect>
                                    <p:anim calcmode="lin" valueType="num">
                                      <p:cBhvr>
                                        <p:cTn id="13"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animEffect transition="in" filter="fade">
                                      <p:cBhvr>
                                        <p:cTn id="19" dur="1000"/>
                                        <p:tgtEl>
                                          <p:spTgt spid="6">
                                            <p:txEl>
                                              <p:pRg st="5" end="5"/>
                                            </p:txEl>
                                          </p:spTgt>
                                        </p:tgtEl>
                                      </p:cBhvr>
                                    </p:animEffect>
                                    <p:anim calcmode="lin" valueType="num">
                                      <p:cBhvr>
                                        <p:cTn id="20"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xEl>
                                              <p:pRg st="7" end="7"/>
                                            </p:txEl>
                                          </p:spTgt>
                                        </p:tgtEl>
                                        <p:attrNameLst>
                                          <p:attrName>style.visibility</p:attrName>
                                        </p:attrNameLst>
                                      </p:cBhvr>
                                      <p:to>
                                        <p:strVal val="visible"/>
                                      </p:to>
                                    </p:set>
                                    <p:animEffect transition="in" filter="fade">
                                      <p:cBhvr>
                                        <p:cTn id="26" dur="1000"/>
                                        <p:tgtEl>
                                          <p:spTgt spid="6">
                                            <p:txEl>
                                              <p:pRg st="7" end="7"/>
                                            </p:txEl>
                                          </p:spTgt>
                                        </p:tgtEl>
                                      </p:cBhvr>
                                    </p:animEffect>
                                    <p:anim calcmode="lin" valueType="num">
                                      <p:cBhvr>
                                        <p:cTn id="27"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ED86CBFD-F372-27FA-56CA-50FF63BEFDDE}"/>
              </a:ext>
            </a:extLst>
          </p:cNvPr>
          <p:cNvSpPr/>
          <p:nvPr/>
        </p:nvSpPr>
        <p:spPr>
          <a:xfrm>
            <a:off x="0" y="807303"/>
            <a:ext cx="7772400" cy="7003197"/>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sp>
      <p:grpSp>
        <p:nvGrpSpPr>
          <p:cNvPr id="4" name="Group 4"/>
          <p:cNvGrpSpPr/>
          <p:nvPr/>
        </p:nvGrpSpPr>
        <p:grpSpPr>
          <a:xfrm rot="5400000">
            <a:off x="-1746485" y="1746485"/>
            <a:ext cx="10287000" cy="6794030"/>
            <a:chOff x="0" y="0"/>
            <a:chExt cx="3130550" cy="2067566"/>
          </a:xfrm>
          <a:solidFill>
            <a:srgbClr val="3660AA"/>
          </a:solidFill>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sp>
      </p:grpSp>
      <p:grpSp>
        <p:nvGrpSpPr>
          <p:cNvPr id="8" name="Group 8"/>
          <p:cNvGrpSpPr/>
          <p:nvPr/>
        </p:nvGrpSpPr>
        <p:grpSpPr>
          <a:xfrm rot="-5400000">
            <a:off x="14645819" y="1565786"/>
            <a:ext cx="5870210" cy="2738638"/>
            <a:chOff x="0" y="0"/>
            <a:chExt cx="3130550" cy="1460500"/>
          </a:xfrm>
          <a:solidFill>
            <a:srgbClr val="55B8AD"/>
          </a:solidFill>
        </p:grpSpPr>
        <p:sp>
          <p:nvSpPr>
            <p:cNvPr id="9" name="Freeform 9"/>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sp>
      </p:grpSp>
      <p:sp>
        <p:nvSpPr>
          <p:cNvPr id="10" name="TextBox 10"/>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chemeClr val="bg1"/>
                </a:solidFill>
                <a:latin typeface="Montserrat Semi-Bold"/>
              </a:rPr>
              <a:t>26       </a:t>
            </a:r>
            <a:r>
              <a:rPr lang="en-US" sz="1700" dirty="0">
                <a:solidFill>
                  <a:schemeClr val="bg1"/>
                </a:solidFill>
                <a:latin typeface="Montserrat Semi-Bold Bold"/>
              </a:rPr>
              <a:t>futurumcareers.com</a:t>
            </a:r>
          </a:p>
        </p:txBody>
      </p:sp>
      <p:sp>
        <p:nvSpPr>
          <p:cNvPr id="3" name="TextBox 2">
            <a:extLst>
              <a:ext uri="{FF2B5EF4-FFF2-40B4-BE49-F238E27FC236}">
                <a16:creationId xmlns:a16="http://schemas.microsoft.com/office/drawing/2014/main" id="{A5BAC56E-ED2C-9237-5A5A-F4A0014E38DC}"/>
              </a:ext>
            </a:extLst>
          </p:cNvPr>
          <p:cNvSpPr txBox="1"/>
          <p:nvPr/>
        </p:nvSpPr>
        <p:spPr>
          <a:xfrm>
            <a:off x="8120246" y="790364"/>
            <a:ext cx="8286805" cy="8525411"/>
          </a:xfrm>
          <a:prstGeom prst="rect">
            <a:avLst/>
          </a:prstGeom>
          <a:noFill/>
        </p:spPr>
        <p:txBody>
          <a:bodyPr wrap="square">
            <a:spAutoFit/>
          </a:bodyPr>
          <a:lstStyle/>
          <a:p>
            <a:endParaRPr lang="en-GB" sz="2400" b="0" i="0" u="none" strike="noStrike" baseline="0" dirty="0">
              <a:solidFill>
                <a:schemeClr val="tx1">
                  <a:lumMod val="65000"/>
                  <a:lumOff val="35000"/>
                </a:schemeClr>
              </a:solidFill>
              <a:latin typeface="Montserrat" pitchFamily="2" charset="0"/>
            </a:endParaRPr>
          </a:p>
          <a:p>
            <a:r>
              <a:rPr lang="en-GB" sz="2400" b="0" i="0" u="none" strike="noStrike" baseline="0" dirty="0">
                <a:solidFill>
                  <a:schemeClr val="tx1">
                    <a:lumMod val="65000"/>
                    <a:lumOff val="35000"/>
                  </a:schemeClr>
                </a:solidFill>
                <a:latin typeface="Montserrat" pitchFamily="2" charset="0"/>
              </a:rPr>
              <a:t>“A lot of my time is spent designing </a:t>
            </a:r>
            <a:r>
              <a:rPr lang="en-GB" sz="2400" b="1" i="0" u="none" strike="noStrike" baseline="0" dirty="0">
                <a:solidFill>
                  <a:schemeClr val="tx1">
                    <a:lumMod val="65000"/>
                    <a:lumOff val="35000"/>
                  </a:schemeClr>
                </a:solidFill>
                <a:latin typeface="Montserrat" pitchFamily="2" charset="0"/>
              </a:rPr>
              <a:t>experiments</a:t>
            </a:r>
            <a:r>
              <a:rPr lang="en-GB" sz="2400" b="0" i="0" u="none" strike="noStrike" baseline="0" dirty="0">
                <a:solidFill>
                  <a:schemeClr val="tx1">
                    <a:lumMod val="65000"/>
                    <a:lumOff val="35000"/>
                  </a:schemeClr>
                </a:solidFill>
                <a:latin typeface="Montserrat" pitchFamily="2" charset="0"/>
              </a:rPr>
              <a:t> and going through </a:t>
            </a:r>
            <a:r>
              <a:rPr lang="en-GB" sz="2400" b="1" i="0" u="none" strike="noStrike" baseline="0" dirty="0">
                <a:solidFill>
                  <a:schemeClr val="tx1">
                    <a:lumMod val="65000"/>
                    <a:lumOff val="35000"/>
                  </a:schemeClr>
                </a:solidFill>
                <a:latin typeface="Montserrat" pitchFamily="2" charset="0"/>
              </a:rPr>
              <a:t>trial-and-error</a:t>
            </a:r>
            <a:r>
              <a:rPr lang="en-GB" sz="2400" b="0" i="0" u="none" strike="noStrike" baseline="0" dirty="0">
                <a:solidFill>
                  <a:schemeClr val="tx1">
                    <a:lumMod val="65000"/>
                    <a:lumOff val="35000"/>
                  </a:schemeClr>
                </a:solidFill>
                <a:latin typeface="Montserrat" pitchFamily="2" charset="0"/>
              </a:rPr>
              <a:t> as these are unanswered research questions. Fortunately, when discoveries are made, it gives you a strong sense of accomplishment, knowing that you have contributed to your field of research. </a:t>
            </a:r>
          </a:p>
          <a:p>
            <a:endParaRPr lang="en-GB" sz="2400" dirty="0">
              <a:solidFill>
                <a:schemeClr val="tx1">
                  <a:lumMod val="65000"/>
                  <a:lumOff val="35000"/>
                </a:schemeClr>
              </a:solidFill>
              <a:latin typeface="Montserrat" pitchFamily="2" charset="0"/>
            </a:endParaRPr>
          </a:p>
          <a:p>
            <a:r>
              <a:rPr lang="en-GB" sz="2400" dirty="0">
                <a:solidFill>
                  <a:schemeClr val="tx1">
                    <a:lumMod val="65000"/>
                    <a:lumOff val="35000"/>
                  </a:schemeClr>
                </a:solidFill>
                <a:latin typeface="Montserrat" pitchFamily="2" charset="0"/>
              </a:rPr>
              <a:t>“I plan to start my </a:t>
            </a:r>
            <a:r>
              <a:rPr lang="en-GB" sz="2400" b="1" dirty="0">
                <a:solidFill>
                  <a:schemeClr val="tx1">
                    <a:lumMod val="65000"/>
                    <a:lumOff val="35000"/>
                  </a:schemeClr>
                </a:solidFill>
                <a:latin typeface="Montserrat" pitchFamily="2" charset="0"/>
              </a:rPr>
              <a:t>own research lab </a:t>
            </a:r>
            <a:r>
              <a:rPr lang="en-GB" sz="2400" dirty="0">
                <a:solidFill>
                  <a:schemeClr val="tx1">
                    <a:lumMod val="65000"/>
                    <a:lumOff val="35000"/>
                  </a:schemeClr>
                </a:solidFill>
                <a:latin typeface="Montserrat" pitchFamily="2" charset="0"/>
              </a:rPr>
              <a:t>in the future, studying interactions between the nervous system and bladder after infection. I will focus on the bladder and brain/ spinal cord, since the bladder is regulated by the brain.” </a:t>
            </a:r>
          </a:p>
          <a:p>
            <a:endParaRPr lang="en-GB" sz="2400" dirty="0">
              <a:solidFill>
                <a:schemeClr val="tx1">
                  <a:lumMod val="65000"/>
                  <a:lumOff val="35000"/>
                </a:schemeClr>
              </a:solidFill>
              <a:latin typeface="Montserrat" pitchFamily="2" charset="0"/>
            </a:endParaRPr>
          </a:p>
          <a:p>
            <a:r>
              <a:rPr lang="en-GB" sz="4400" b="1" dirty="0">
                <a:solidFill>
                  <a:srgbClr val="003399"/>
                </a:solidFill>
                <a:latin typeface="Montserrat" pitchFamily="2" charset="0"/>
              </a:rPr>
              <a:t>Byron’s </a:t>
            </a:r>
            <a:r>
              <a:rPr lang="en-GB" sz="4400" i="1" dirty="0">
                <a:solidFill>
                  <a:srgbClr val="003399"/>
                </a:solidFill>
                <a:latin typeface="Montserrat" pitchFamily="2" charset="0"/>
              </a:rPr>
              <a:t>top tip </a:t>
            </a:r>
          </a:p>
          <a:p>
            <a:endParaRPr lang="en-GB" sz="2400" i="1" dirty="0">
              <a:solidFill>
                <a:srgbClr val="003399"/>
              </a:solidFill>
              <a:latin typeface="Montserrat" pitchFamily="2" charset="0"/>
            </a:endParaRPr>
          </a:p>
          <a:p>
            <a:r>
              <a:rPr lang="en-GB" sz="2400" dirty="0">
                <a:solidFill>
                  <a:srgbClr val="003399"/>
                </a:solidFill>
                <a:latin typeface="Montserrat" pitchFamily="2" charset="0"/>
              </a:rPr>
              <a:t>Start working in a </a:t>
            </a:r>
            <a:r>
              <a:rPr lang="en-GB" sz="2400" b="1" dirty="0">
                <a:solidFill>
                  <a:srgbClr val="003399"/>
                </a:solidFill>
                <a:latin typeface="Montserrat" pitchFamily="2" charset="0"/>
              </a:rPr>
              <a:t>lab </a:t>
            </a:r>
            <a:r>
              <a:rPr lang="en-GB" sz="2400" dirty="0">
                <a:solidFill>
                  <a:srgbClr val="003399"/>
                </a:solidFill>
                <a:latin typeface="Montserrat" pitchFamily="2" charset="0"/>
              </a:rPr>
              <a:t>early. This is important so you can truly learn whether it’s the right path for you. If it is, you will be able to start getting the right guidance to make your path forward clearer. </a:t>
            </a:r>
          </a:p>
          <a:p>
            <a:endParaRPr lang="en-GB" sz="2400" b="0" i="0" u="none" strike="noStrike" baseline="0" dirty="0">
              <a:solidFill>
                <a:schemeClr val="tx1">
                  <a:lumMod val="65000"/>
                  <a:lumOff val="35000"/>
                </a:schemeClr>
              </a:solidFill>
              <a:latin typeface="Montserrat" pitchFamily="2" charset="0"/>
            </a:endParaRPr>
          </a:p>
          <a:p>
            <a:endParaRPr lang="en-GB" sz="2400" b="0" i="0" u="none" strike="noStrike" baseline="0" dirty="0">
              <a:solidFill>
                <a:srgbClr val="000000"/>
              </a:solidFill>
              <a:latin typeface="Montserrat" pitchFamily="2" charset="0"/>
            </a:endParaRPr>
          </a:p>
        </p:txBody>
      </p:sp>
      <p:sp>
        <p:nvSpPr>
          <p:cNvPr id="6" name="Freeform 3">
            <a:extLst>
              <a:ext uri="{FF2B5EF4-FFF2-40B4-BE49-F238E27FC236}">
                <a16:creationId xmlns:a16="http://schemas.microsoft.com/office/drawing/2014/main" id="{0B69D2A1-3A41-677C-E393-0DDDBAC15D55}"/>
              </a:ext>
            </a:extLst>
          </p:cNvPr>
          <p:cNvSpPr/>
          <p:nvPr/>
        </p:nvSpPr>
        <p:spPr>
          <a:xfrm>
            <a:off x="304800" y="1181100"/>
            <a:ext cx="7299454" cy="6239171"/>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dpi="0" rotWithShape="1">
            <a:blip r:embed="rId2" cstate="print">
              <a:extLst>
                <a:ext uri="{28A0092B-C50C-407E-A947-70E740481C1C}">
                  <a14:useLocalDpi xmlns:a14="http://schemas.microsoft.com/office/drawing/2010/main" val="0"/>
                </a:ext>
              </a:extLst>
            </a:blip>
            <a:srcRect/>
            <a:stretch>
              <a:fillRect/>
            </a:stretch>
          </a:blipFill>
          <a:ln w="12700">
            <a:noFill/>
          </a:ln>
        </p:spPr>
      </p:sp>
      <p:sp>
        <p:nvSpPr>
          <p:cNvPr id="11" name="TextBox 10">
            <a:extLst>
              <a:ext uri="{FF2B5EF4-FFF2-40B4-BE49-F238E27FC236}">
                <a16:creationId xmlns:a16="http://schemas.microsoft.com/office/drawing/2014/main" id="{F3596F90-A1E4-5763-9264-FCB6BFF9A972}"/>
              </a:ext>
            </a:extLst>
          </p:cNvPr>
          <p:cNvSpPr txBox="1"/>
          <p:nvPr/>
        </p:nvSpPr>
        <p:spPr>
          <a:xfrm>
            <a:off x="382259" y="7493986"/>
            <a:ext cx="5252884" cy="600164"/>
          </a:xfrm>
          <a:prstGeom prst="rect">
            <a:avLst/>
          </a:prstGeom>
          <a:noFill/>
        </p:spPr>
        <p:txBody>
          <a:bodyPr wrap="square">
            <a:spAutoFit/>
          </a:bodyPr>
          <a:lstStyle/>
          <a:p>
            <a:r>
              <a:rPr lang="en-GB" sz="1100" b="0" i="1" u="none" strike="noStrike" baseline="0" dirty="0">
                <a:solidFill>
                  <a:schemeClr val="bg1"/>
                </a:solidFill>
                <a:latin typeface="Montserrat" pitchFamily="2" charset="0"/>
              </a:rPr>
              <a:t>The ‘Elevated Plus Maze’ is a common behaviour test used to check if rodents are showing signs of anxiety based on whether they avoid going onto the exposed arms of the maze. (© Byron Hayes) </a:t>
            </a:r>
            <a:endParaRPr lang="en-GB" sz="1100" dirty="0">
              <a:solidFill>
                <a:schemeClr val="bg1"/>
              </a:solidFill>
              <a:latin typeface="Montserrat" pitchFamily="2" charset="0"/>
            </a:endParaRPr>
          </a:p>
        </p:txBody>
      </p:sp>
    </p:spTree>
    <p:extLst>
      <p:ext uri="{BB962C8B-B14F-4D97-AF65-F5344CB8AC3E}">
        <p14:creationId xmlns:p14="http://schemas.microsoft.com/office/powerpoint/2010/main" val="1705588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rt&#10;&#10;Description automatically generated">
            <a:extLst>
              <a:ext uri="{FF2B5EF4-FFF2-40B4-BE49-F238E27FC236}">
                <a16:creationId xmlns:a16="http://schemas.microsoft.com/office/drawing/2014/main" id="{DDA6C1CB-7037-0D30-49EF-B67015A6483B}"/>
              </a:ext>
            </a:extLst>
          </p:cNvPr>
          <p:cNvPicPr>
            <a:picLocks noChangeAspect="1"/>
          </p:cNvPicPr>
          <p:nvPr/>
        </p:nvPicPr>
        <p:blipFill rotWithShape="1">
          <a:blip r:embed="rId2">
            <a:extLst>
              <a:ext uri="{28A0092B-C50C-407E-A947-70E740481C1C}">
                <a14:useLocalDpi xmlns:a14="http://schemas.microsoft.com/office/drawing/2010/main" val="0"/>
              </a:ext>
            </a:extLst>
          </a:blip>
          <a:srcRect t="6584" r="30523"/>
          <a:stretch/>
        </p:blipFill>
        <p:spPr>
          <a:xfrm>
            <a:off x="4648201" y="0"/>
            <a:ext cx="13639800" cy="10325100"/>
          </a:xfrm>
          <a:prstGeom prst="rect">
            <a:avLst/>
          </a:prstGeom>
        </p:spPr>
      </p:pic>
      <p:grpSp>
        <p:nvGrpSpPr>
          <p:cNvPr id="4" name="Group 4"/>
          <p:cNvGrpSpPr/>
          <p:nvPr/>
        </p:nvGrpSpPr>
        <p:grpSpPr>
          <a:xfrm>
            <a:off x="1083284" y="2611457"/>
            <a:ext cx="11227525" cy="6666218"/>
            <a:chOff x="0" y="0"/>
            <a:chExt cx="7846638" cy="4409338"/>
          </a:xfrm>
          <a:solidFill>
            <a:srgbClr val="55B8AD"/>
          </a:solidFill>
        </p:grpSpPr>
        <p:sp>
          <p:nvSpPr>
            <p:cNvPr id="5" name="Freeform 5"/>
            <p:cNvSpPr/>
            <p:nvPr/>
          </p:nvSpPr>
          <p:spPr>
            <a:xfrm>
              <a:off x="0" y="0"/>
              <a:ext cx="7846638" cy="4409338"/>
            </a:xfrm>
            <a:custGeom>
              <a:avLst/>
              <a:gdLst/>
              <a:ahLst/>
              <a:cxnLst/>
              <a:rect l="l" t="t" r="r" b="b"/>
              <a:pathLst>
                <a:path w="7846638" h="4409338">
                  <a:moveTo>
                    <a:pt x="7722178" y="4409338"/>
                  </a:moveTo>
                  <a:lnTo>
                    <a:pt x="124460" y="4409338"/>
                  </a:lnTo>
                  <a:cubicBezTo>
                    <a:pt x="55880" y="4409338"/>
                    <a:pt x="0" y="4353458"/>
                    <a:pt x="0" y="4284878"/>
                  </a:cubicBezTo>
                  <a:lnTo>
                    <a:pt x="0" y="124460"/>
                  </a:lnTo>
                  <a:cubicBezTo>
                    <a:pt x="0" y="55880"/>
                    <a:pt x="55880" y="0"/>
                    <a:pt x="124460" y="0"/>
                  </a:cubicBezTo>
                  <a:lnTo>
                    <a:pt x="7722178" y="0"/>
                  </a:lnTo>
                  <a:cubicBezTo>
                    <a:pt x="7790759" y="0"/>
                    <a:pt x="7846638" y="55880"/>
                    <a:pt x="7846638" y="124460"/>
                  </a:cubicBezTo>
                  <a:lnTo>
                    <a:pt x="7846638" y="4284878"/>
                  </a:lnTo>
                  <a:cubicBezTo>
                    <a:pt x="7846638" y="4353458"/>
                    <a:pt x="7790759" y="4409338"/>
                    <a:pt x="7722178" y="4409338"/>
                  </a:cubicBezTo>
                  <a:close/>
                </a:path>
              </a:pathLst>
            </a:custGeom>
            <a:grpFill/>
          </p:spPr>
        </p:sp>
      </p:grpSp>
      <p:grpSp>
        <p:nvGrpSpPr>
          <p:cNvPr id="6" name="Group 6"/>
          <p:cNvGrpSpPr/>
          <p:nvPr/>
        </p:nvGrpSpPr>
        <p:grpSpPr>
          <a:xfrm rot="-5400000">
            <a:off x="10790355" y="2743896"/>
            <a:ext cx="10287000" cy="4799209"/>
            <a:chOff x="0" y="0"/>
            <a:chExt cx="3130550" cy="1460500"/>
          </a:xfrm>
          <a:solidFill>
            <a:srgbClr val="3660AA"/>
          </a:solidFill>
        </p:grpSpPr>
        <p:sp>
          <p:nvSpPr>
            <p:cNvPr id="7" name="Freeform 7"/>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sp>
      </p:grpSp>
      <p:grpSp>
        <p:nvGrpSpPr>
          <p:cNvPr id="10" name="Group 10"/>
          <p:cNvGrpSpPr/>
          <p:nvPr/>
        </p:nvGrpSpPr>
        <p:grpSpPr>
          <a:xfrm rot="5400000">
            <a:off x="-937583" y="937583"/>
            <a:ext cx="10287000" cy="8411834"/>
            <a:chOff x="0" y="0"/>
            <a:chExt cx="3130550" cy="2559898"/>
          </a:xfrm>
          <a:solidFill>
            <a:srgbClr val="3660AA"/>
          </a:solidFill>
        </p:grpSpPr>
        <p:sp>
          <p:nvSpPr>
            <p:cNvPr id="11" name="Freeform 11"/>
            <p:cNvSpPr/>
            <p:nvPr/>
          </p:nvSpPr>
          <p:spPr>
            <a:xfrm>
              <a:off x="0" y="0"/>
              <a:ext cx="3130550" cy="2559898"/>
            </a:xfrm>
            <a:custGeom>
              <a:avLst/>
              <a:gdLst/>
              <a:ahLst/>
              <a:cxnLst/>
              <a:rect l="l" t="t" r="r" b="b"/>
              <a:pathLst>
                <a:path w="3130550" h="2559898">
                  <a:moveTo>
                    <a:pt x="0" y="1123950"/>
                  </a:moveTo>
                  <a:lnTo>
                    <a:pt x="0" y="2559898"/>
                  </a:lnTo>
                  <a:lnTo>
                    <a:pt x="3130550" y="2559898"/>
                  </a:lnTo>
                  <a:lnTo>
                    <a:pt x="3130550" y="0"/>
                  </a:lnTo>
                  <a:close/>
                </a:path>
              </a:pathLst>
            </a:custGeom>
            <a:grpFill/>
          </p:spPr>
        </p:sp>
      </p:grpSp>
      <p:grpSp>
        <p:nvGrpSpPr>
          <p:cNvPr id="12" name="Group 12"/>
          <p:cNvGrpSpPr/>
          <p:nvPr/>
        </p:nvGrpSpPr>
        <p:grpSpPr>
          <a:xfrm>
            <a:off x="1028700" y="2896956"/>
            <a:ext cx="10918451" cy="6208944"/>
            <a:chOff x="0" y="0"/>
            <a:chExt cx="7630634" cy="3996966"/>
          </a:xfrm>
        </p:grpSpPr>
        <p:sp>
          <p:nvSpPr>
            <p:cNvPr id="13" name="Freeform 13"/>
            <p:cNvSpPr/>
            <p:nvPr/>
          </p:nvSpPr>
          <p:spPr>
            <a:xfrm>
              <a:off x="0" y="0"/>
              <a:ext cx="7630634" cy="3996966"/>
            </a:xfrm>
            <a:custGeom>
              <a:avLst/>
              <a:gdLst/>
              <a:ahLst/>
              <a:cxnLst/>
              <a:rect l="l" t="t" r="r" b="b"/>
              <a:pathLst>
                <a:path w="7630634" h="3996966">
                  <a:moveTo>
                    <a:pt x="7506174" y="3996966"/>
                  </a:moveTo>
                  <a:lnTo>
                    <a:pt x="124460" y="3996966"/>
                  </a:lnTo>
                  <a:cubicBezTo>
                    <a:pt x="55880" y="3996966"/>
                    <a:pt x="0" y="3941087"/>
                    <a:pt x="0" y="3872506"/>
                  </a:cubicBezTo>
                  <a:lnTo>
                    <a:pt x="0" y="124460"/>
                  </a:lnTo>
                  <a:cubicBezTo>
                    <a:pt x="0" y="55880"/>
                    <a:pt x="55880" y="0"/>
                    <a:pt x="124460" y="0"/>
                  </a:cubicBezTo>
                  <a:lnTo>
                    <a:pt x="7506174" y="0"/>
                  </a:lnTo>
                  <a:cubicBezTo>
                    <a:pt x="7574754" y="0"/>
                    <a:pt x="7630634" y="55880"/>
                    <a:pt x="7630634" y="124460"/>
                  </a:cubicBezTo>
                  <a:lnTo>
                    <a:pt x="7630634" y="3872507"/>
                  </a:lnTo>
                  <a:cubicBezTo>
                    <a:pt x="7630634" y="3941087"/>
                    <a:pt x="7574754" y="3996966"/>
                    <a:pt x="7506174" y="3996966"/>
                  </a:cubicBezTo>
                  <a:close/>
                </a:path>
              </a:pathLst>
            </a:custGeom>
            <a:solidFill>
              <a:srgbClr val="FFFFFF"/>
            </a:solidFill>
          </p:spPr>
        </p:sp>
      </p:grpSp>
      <p:pic>
        <p:nvPicPr>
          <p:cNvPr id="14" name="Picture 14"/>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rot="-5400000">
            <a:off x="13953747" y="621291"/>
            <a:ext cx="699726" cy="814819"/>
          </a:xfrm>
          <a:prstGeom prst="rect">
            <a:avLst/>
          </a:prstGeom>
        </p:spPr>
      </p:pic>
      <p:grpSp>
        <p:nvGrpSpPr>
          <p:cNvPr id="15" name="Group 15"/>
          <p:cNvGrpSpPr/>
          <p:nvPr/>
        </p:nvGrpSpPr>
        <p:grpSpPr>
          <a:xfrm rot="5400000">
            <a:off x="3597358" y="-2845860"/>
            <a:ext cx="1480331" cy="8675048"/>
            <a:chOff x="0" y="0"/>
            <a:chExt cx="3130550" cy="18248691"/>
          </a:xfrm>
          <a:solidFill>
            <a:srgbClr val="55B8AD"/>
          </a:solidFill>
        </p:grpSpPr>
        <p:sp>
          <p:nvSpPr>
            <p:cNvPr id="16" name="Freeform 16"/>
            <p:cNvSpPr/>
            <p:nvPr/>
          </p:nvSpPr>
          <p:spPr>
            <a:xfrm>
              <a:off x="0" y="0"/>
              <a:ext cx="3130550" cy="18248691"/>
            </a:xfrm>
            <a:custGeom>
              <a:avLst/>
              <a:gdLst/>
              <a:ahLst/>
              <a:cxnLst/>
              <a:rect l="l" t="t" r="r" b="b"/>
              <a:pathLst>
                <a:path w="3130550" h="18248691">
                  <a:moveTo>
                    <a:pt x="0" y="1123950"/>
                  </a:moveTo>
                  <a:lnTo>
                    <a:pt x="0" y="18248691"/>
                  </a:lnTo>
                  <a:lnTo>
                    <a:pt x="3130550" y="18248691"/>
                  </a:lnTo>
                  <a:lnTo>
                    <a:pt x="3130550" y="0"/>
                  </a:lnTo>
                  <a:close/>
                </a:path>
              </a:pathLst>
            </a:custGeom>
            <a:grpFill/>
          </p:spPr>
        </p:sp>
      </p:grpSp>
      <p:grpSp>
        <p:nvGrpSpPr>
          <p:cNvPr id="17" name="Group 17"/>
          <p:cNvGrpSpPr/>
          <p:nvPr/>
        </p:nvGrpSpPr>
        <p:grpSpPr>
          <a:xfrm>
            <a:off x="1120877" y="2983328"/>
            <a:ext cx="10690123" cy="5817772"/>
            <a:chOff x="0" y="0"/>
            <a:chExt cx="7208077" cy="3623869"/>
          </a:xfrm>
        </p:grpSpPr>
        <p:sp>
          <p:nvSpPr>
            <p:cNvPr id="18" name="Freeform 18"/>
            <p:cNvSpPr/>
            <p:nvPr/>
          </p:nvSpPr>
          <p:spPr>
            <a:xfrm>
              <a:off x="0" y="0"/>
              <a:ext cx="7208077" cy="3623869"/>
            </a:xfrm>
            <a:custGeom>
              <a:avLst/>
              <a:gdLst/>
              <a:ahLst/>
              <a:cxnLst/>
              <a:rect l="l" t="t" r="r" b="b"/>
              <a:pathLst>
                <a:path w="7208077" h="3623869">
                  <a:moveTo>
                    <a:pt x="7083616" y="3623869"/>
                  </a:moveTo>
                  <a:lnTo>
                    <a:pt x="124460" y="3623869"/>
                  </a:lnTo>
                  <a:cubicBezTo>
                    <a:pt x="55880" y="3623869"/>
                    <a:pt x="0" y="3567988"/>
                    <a:pt x="0" y="3499408"/>
                  </a:cubicBezTo>
                  <a:lnTo>
                    <a:pt x="0" y="124460"/>
                  </a:lnTo>
                  <a:cubicBezTo>
                    <a:pt x="0" y="55880"/>
                    <a:pt x="55880" y="0"/>
                    <a:pt x="124460" y="0"/>
                  </a:cubicBezTo>
                  <a:lnTo>
                    <a:pt x="7083617" y="0"/>
                  </a:lnTo>
                  <a:cubicBezTo>
                    <a:pt x="7152197" y="0"/>
                    <a:pt x="7208077" y="55880"/>
                    <a:pt x="7208077" y="124460"/>
                  </a:cubicBezTo>
                  <a:lnTo>
                    <a:pt x="7208077" y="3499408"/>
                  </a:lnTo>
                  <a:cubicBezTo>
                    <a:pt x="7208077" y="3567989"/>
                    <a:pt x="7152197" y="3623869"/>
                    <a:pt x="7083617" y="3623869"/>
                  </a:cubicBezTo>
                  <a:close/>
                </a:path>
              </a:pathLst>
            </a:custGeom>
            <a:solidFill>
              <a:srgbClr val="F1F1F1"/>
            </a:solidFill>
          </p:spPr>
        </p:sp>
      </p:grpSp>
      <p:sp>
        <p:nvSpPr>
          <p:cNvPr id="20" name="TextBox 20"/>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27       </a:t>
            </a:r>
            <a:r>
              <a:rPr lang="en-US" sz="1700" dirty="0">
                <a:solidFill>
                  <a:srgbClr val="FFFFFF"/>
                </a:solidFill>
                <a:latin typeface="Montserrat Semi-Bold Bold"/>
              </a:rPr>
              <a:t>futurumcareers.com</a:t>
            </a:r>
          </a:p>
        </p:txBody>
      </p:sp>
      <p:sp>
        <p:nvSpPr>
          <p:cNvPr id="8" name="TextBox 7">
            <a:extLst>
              <a:ext uri="{FF2B5EF4-FFF2-40B4-BE49-F238E27FC236}">
                <a16:creationId xmlns:a16="http://schemas.microsoft.com/office/drawing/2014/main" id="{F029DEB4-C2C7-A8C0-417F-C3A10258E064}"/>
              </a:ext>
            </a:extLst>
          </p:cNvPr>
          <p:cNvSpPr txBox="1"/>
          <p:nvPr/>
        </p:nvSpPr>
        <p:spPr>
          <a:xfrm>
            <a:off x="14048662" y="9871502"/>
            <a:ext cx="9163050" cy="276999"/>
          </a:xfrm>
          <a:prstGeom prst="rect">
            <a:avLst/>
          </a:prstGeom>
          <a:noFill/>
        </p:spPr>
        <p:txBody>
          <a:bodyPr wrap="square">
            <a:spAutoFit/>
          </a:bodyPr>
          <a:lstStyle/>
          <a:p>
            <a:r>
              <a:rPr lang="en-GB" sz="1200" b="0" i="1" u="none" strike="noStrike" baseline="0" dirty="0">
                <a:solidFill>
                  <a:schemeClr val="bg1"/>
                </a:solidFill>
                <a:latin typeface="Montserrat" pitchFamily="2" charset="0"/>
              </a:rPr>
              <a:t>© Magic mine/Shutterstock.com</a:t>
            </a:r>
            <a:endParaRPr lang="en-GB" sz="1200" dirty="0"/>
          </a:p>
        </p:txBody>
      </p:sp>
      <p:sp>
        <p:nvSpPr>
          <p:cNvPr id="3" name="TextBox 2">
            <a:extLst>
              <a:ext uri="{FF2B5EF4-FFF2-40B4-BE49-F238E27FC236}">
                <a16:creationId xmlns:a16="http://schemas.microsoft.com/office/drawing/2014/main" id="{CA89327F-5AD3-F899-D077-892CA49B791E}"/>
              </a:ext>
            </a:extLst>
          </p:cNvPr>
          <p:cNvSpPr txBox="1"/>
          <p:nvPr/>
        </p:nvSpPr>
        <p:spPr>
          <a:xfrm>
            <a:off x="304800" y="1028700"/>
            <a:ext cx="7467600" cy="769441"/>
          </a:xfrm>
          <a:prstGeom prst="rect">
            <a:avLst/>
          </a:prstGeom>
          <a:noFill/>
        </p:spPr>
        <p:txBody>
          <a:bodyPr wrap="square" rtlCol="0">
            <a:spAutoFit/>
          </a:bodyPr>
          <a:lstStyle/>
          <a:p>
            <a:r>
              <a:rPr lang="en-GB" sz="4400" b="1" dirty="0">
                <a:solidFill>
                  <a:schemeClr val="tx1">
                    <a:lumMod val="75000"/>
                    <a:lumOff val="25000"/>
                  </a:schemeClr>
                </a:solidFill>
                <a:latin typeface="Montserrat" pitchFamily="2" charset="0"/>
              </a:rPr>
              <a:t>Talking points</a:t>
            </a:r>
          </a:p>
        </p:txBody>
      </p:sp>
      <p:sp>
        <p:nvSpPr>
          <p:cNvPr id="9" name="TextBox 8">
            <a:extLst>
              <a:ext uri="{FF2B5EF4-FFF2-40B4-BE49-F238E27FC236}">
                <a16:creationId xmlns:a16="http://schemas.microsoft.com/office/drawing/2014/main" id="{6B03C0DF-4DA7-6EB3-B638-C1A2EC1DC82E}"/>
              </a:ext>
            </a:extLst>
          </p:cNvPr>
          <p:cNvSpPr txBox="1"/>
          <p:nvPr/>
        </p:nvSpPr>
        <p:spPr>
          <a:xfrm>
            <a:off x="1224594" y="3185272"/>
            <a:ext cx="10482687" cy="5632311"/>
          </a:xfrm>
          <a:prstGeom prst="rect">
            <a:avLst/>
          </a:prstGeom>
          <a:noFill/>
        </p:spPr>
        <p:txBody>
          <a:bodyPr wrap="square" rtlCol="0">
            <a:spAutoFit/>
          </a:bodyPr>
          <a:lstStyle/>
          <a:p>
            <a:pPr marL="457200" indent="-457200">
              <a:buFont typeface="+mj-lt"/>
              <a:buAutoNum type="arabicPeriod"/>
            </a:pPr>
            <a:r>
              <a:rPr lang="en-GB" sz="2400" dirty="0">
                <a:solidFill>
                  <a:schemeClr val="tx1">
                    <a:lumMod val="50000"/>
                    <a:lumOff val="50000"/>
                  </a:schemeClr>
                </a:solidFill>
                <a:latin typeface="Montserrat" pitchFamily="2" charset="0"/>
              </a:rPr>
              <a:t>Cassandra highlights the importance of mentors, sponsors and career coaches. What could each of these sets of people offer you? If you do not know, how could you find out?</a:t>
            </a:r>
          </a:p>
          <a:p>
            <a:pPr marL="457200" indent="-457200">
              <a:buFont typeface="+mj-lt"/>
              <a:buAutoNum type="arabicPeriod"/>
            </a:pPr>
            <a:endParaRPr lang="en-GB" sz="2400" dirty="0">
              <a:solidFill>
                <a:schemeClr val="tx1">
                  <a:lumMod val="50000"/>
                  <a:lumOff val="50000"/>
                </a:schemeClr>
              </a:solidFill>
              <a:latin typeface="Montserrat" pitchFamily="2" charset="0"/>
            </a:endParaRPr>
          </a:p>
          <a:p>
            <a:pPr marL="457200" indent="-457200">
              <a:buFont typeface="+mj-lt"/>
              <a:buAutoNum type="arabicPeriod"/>
            </a:pPr>
            <a:r>
              <a:rPr lang="en-GB" sz="2400" dirty="0">
                <a:solidFill>
                  <a:schemeClr val="tx1">
                    <a:lumMod val="65000"/>
                    <a:lumOff val="35000"/>
                  </a:schemeClr>
                </a:solidFill>
                <a:latin typeface="Montserrat" pitchFamily="2" charset="0"/>
              </a:rPr>
              <a:t>Eric’s advice is to volunteer in a laboratory. Do you know any laboratories near you? If not, who could you talk to in order to help you find one?</a:t>
            </a:r>
            <a:endParaRPr lang="en-GB" sz="2400" b="0" i="0" u="none" strike="noStrike" baseline="0" dirty="0">
              <a:solidFill>
                <a:schemeClr val="tx1">
                  <a:lumMod val="65000"/>
                  <a:lumOff val="35000"/>
                </a:schemeClr>
              </a:solidFill>
              <a:latin typeface="Montserrat" pitchFamily="2" charset="0"/>
            </a:endParaRPr>
          </a:p>
          <a:p>
            <a:pPr marL="457200" indent="-457200">
              <a:buFont typeface="+mj-lt"/>
              <a:buAutoNum type="arabicPeriod"/>
            </a:pPr>
            <a:endParaRPr lang="en-GB" sz="2400" b="0" i="0" u="none" strike="noStrike" baseline="0" dirty="0">
              <a:solidFill>
                <a:schemeClr val="tx1">
                  <a:lumMod val="50000"/>
                  <a:lumOff val="50000"/>
                </a:schemeClr>
              </a:solidFill>
              <a:latin typeface="Montserrat" pitchFamily="2" charset="0"/>
            </a:endParaRPr>
          </a:p>
          <a:p>
            <a:pPr marL="457200" indent="-457200">
              <a:buFont typeface="+mj-lt"/>
              <a:buAutoNum type="arabicPeriod"/>
            </a:pPr>
            <a:r>
              <a:rPr lang="en-GB" sz="2400" dirty="0">
                <a:solidFill>
                  <a:schemeClr val="tx1">
                    <a:lumMod val="85000"/>
                    <a:lumOff val="15000"/>
                  </a:schemeClr>
                </a:solidFill>
                <a:latin typeface="Montserrat" pitchFamily="2" charset="0"/>
              </a:rPr>
              <a:t>Byron highlights the trial-and-error nature of being </a:t>
            </a:r>
            <a:r>
              <a:rPr lang="en-GB" sz="2400">
                <a:solidFill>
                  <a:schemeClr val="tx1">
                    <a:lumMod val="85000"/>
                    <a:lumOff val="15000"/>
                  </a:schemeClr>
                </a:solidFill>
                <a:latin typeface="Montserrat" pitchFamily="2" charset="0"/>
              </a:rPr>
              <a:t>a researcher. </a:t>
            </a:r>
            <a:r>
              <a:rPr lang="en-GB" sz="2400" dirty="0">
                <a:solidFill>
                  <a:schemeClr val="tx1">
                    <a:lumMod val="85000"/>
                    <a:lumOff val="15000"/>
                  </a:schemeClr>
                </a:solidFill>
                <a:latin typeface="Montserrat" pitchFamily="2" charset="0"/>
              </a:rPr>
              <a:t>How do you cope with failure or ‘error’? Why is it important to accept that science involves things going wrong?</a:t>
            </a:r>
          </a:p>
          <a:p>
            <a:pPr marL="457200" indent="-457200">
              <a:buFont typeface="+mj-lt"/>
              <a:buAutoNum type="arabicPeriod"/>
            </a:pPr>
            <a:endParaRPr lang="en-GB" sz="2400" dirty="0">
              <a:solidFill>
                <a:schemeClr val="tx1">
                  <a:lumMod val="50000"/>
                  <a:lumOff val="50000"/>
                </a:schemeClr>
              </a:solidFill>
              <a:latin typeface="Montserrat" pitchFamily="2" charset="0"/>
            </a:endParaRPr>
          </a:p>
          <a:p>
            <a:pPr marL="457200" indent="-457200">
              <a:buFont typeface="+mj-lt"/>
              <a:buAutoNum type="arabicPeriod"/>
            </a:pPr>
            <a:r>
              <a:rPr lang="en-GB" sz="2400" dirty="0">
                <a:solidFill>
                  <a:schemeClr val="tx2">
                    <a:lumMod val="75000"/>
                  </a:schemeClr>
                </a:solidFill>
                <a:latin typeface="Montserrat" pitchFamily="2" charset="0"/>
              </a:rPr>
              <a:t>Who do you consider a mentor in your own life? Is there a person or organisation you could approach about finding a mentor?</a:t>
            </a:r>
          </a:p>
        </p:txBody>
      </p:sp>
    </p:spTree>
    <p:extLst>
      <p:ext uri="{BB962C8B-B14F-4D97-AF65-F5344CB8AC3E}">
        <p14:creationId xmlns:p14="http://schemas.microsoft.com/office/powerpoint/2010/main" val="1676179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6" end="6"/>
                                            </p:txEl>
                                          </p:spTgt>
                                        </p:tgtEl>
                                        <p:attrNameLst>
                                          <p:attrName>style.visibility</p:attrName>
                                        </p:attrNameLst>
                                      </p:cBhvr>
                                      <p:to>
                                        <p:strVal val="visible"/>
                                      </p:to>
                                    </p:set>
                                    <p:animEffect transition="in" filter="fade">
                                      <p:cBhvr>
                                        <p:cTn id="28" dur="1000"/>
                                        <p:tgtEl>
                                          <p:spTgt spid="9">
                                            <p:txEl>
                                              <p:pRg st="6" end="6"/>
                                            </p:txEl>
                                          </p:spTgt>
                                        </p:tgtEl>
                                      </p:cBhvr>
                                    </p:animEffect>
                                    <p:anim calcmode="lin" valueType="num">
                                      <p:cBhvr>
                                        <p:cTn id="29"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516381" y="-1531619"/>
            <a:ext cx="10286999" cy="13350242"/>
            <a:chOff x="0" y="0"/>
            <a:chExt cx="3130550" cy="4067101"/>
          </a:xfrm>
          <a:solidFill>
            <a:srgbClr val="88CEC6"/>
          </a:solidFill>
        </p:grpSpPr>
        <p:sp>
          <p:nvSpPr>
            <p:cNvPr id="3" name="Freeform 3"/>
            <p:cNvSpPr/>
            <p:nvPr/>
          </p:nvSpPr>
          <p:spPr>
            <a:xfrm>
              <a:off x="0" y="0"/>
              <a:ext cx="3130550" cy="4067101"/>
            </a:xfrm>
            <a:custGeom>
              <a:avLst/>
              <a:gdLst/>
              <a:ahLst/>
              <a:cxnLst/>
              <a:rect l="l" t="t" r="r" b="b"/>
              <a:pathLst>
                <a:path w="3130550" h="4067101">
                  <a:moveTo>
                    <a:pt x="0" y="1123950"/>
                  </a:moveTo>
                  <a:lnTo>
                    <a:pt x="0" y="4067101"/>
                  </a:lnTo>
                  <a:lnTo>
                    <a:pt x="3130550" y="4067101"/>
                  </a:lnTo>
                  <a:lnTo>
                    <a:pt x="3130550" y="0"/>
                  </a:lnTo>
                  <a:close/>
                </a:path>
              </a:pathLst>
            </a:custGeom>
            <a:grpFill/>
          </p:spPr>
        </p:sp>
      </p:grpSp>
      <p:sp>
        <p:nvSpPr>
          <p:cNvPr id="6" name="TextBox 6"/>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chemeClr val="tx1">
                    <a:lumMod val="65000"/>
                    <a:lumOff val="35000"/>
                  </a:schemeClr>
                </a:solidFill>
                <a:latin typeface="Montserrat Semi-Bold"/>
              </a:rPr>
              <a:t>28       </a:t>
            </a:r>
            <a:r>
              <a:rPr lang="en-US" sz="1700" dirty="0">
                <a:solidFill>
                  <a:schemeClr val="tx1">
                    <a:lumMod val="65000"/>
                    <a:lumOff val="35000"/>
                  </a:schemeClr>
                </a:solidFill>
                <a:latin typeface="Montserrat Semi-Bold Bold"/>
              </a:rPr>
              <a:t>futurumcareers.com</a:t>
            </a:r>
          </a:p>
        </p:txBody>
      </p:sp>
      <p:grpSp>
        <p:nvGrpSpPr>
          <p:cNvPr id="7" name="Group 4">
            <a:extLst>
              <a:ext uri="{FF2B5EF4-FFF2-40B4-BE49-F238E27FC236}">
                <a16:creationId xmlns:a16="http://schemas.microsoft.com/office/drawing/2014/main" id="{DCCDE210-582C-51E7-7569-214364D72C4F}"/>
              </a:ext>
            </a:extLst>
          </p:cNvPr>
          <p:cNvGrpSpPr/>
          <p:nvPr/>
        </p:nvGrpSpPr>
        <p:grpSpPr>
          <a:xfrm rot="-5400000">
            <a:off x="9607391" y="1606391"/>
            <a:ext cx="10287000" cy="7074218"/>
            <a:chOff x="0" y="0"/>
            <a:chExt cx="3130550" cy="2152833"/>
          </a:xfrm>
          <a:solidFill>
            <a:srgbClr val="3660AA"/>
          </a:solidFill>
        </p:grpSpPr>
        <p:sp>
          <p:nvSpPr>
            <p:cNvPr id="8" name="Freeform 5">
              <a:extLst>
                <a:ext uri="{FF2B5EF4-FFF2-40B4-BE49-F238E27FC236}">
                  <a16:creationId xmlns:a16="http://schemas.microsoft.com/office/drawing/2014/main" id="{5B995855-9CF1-9FFE-24B6-9A38EC6E5668}"/>
                </a:ext>
              </a:extLst>
            </p:cNvPr>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grpFill/>
          </p:spPr>
        </p:sp>
      </p:grpSp>
      <p:grpSp>
        <p:nvGrpSpPr>
          <p:cNvPr id="5" name="Group 15">
            <a:extLst>
              <a:ext uri="{FF2B5EF4-FFF2-40B4-BE49-F238E27FC236}">
                <a16:creationId xmlns:a16="http://schemas.microsoft.com/office/drawing/2014/main" id="{4504D6FA-3F20-C4DD-C21B-4A71A3A12604}"/>
              </a:ext>
            </a:extLst>
          </p:cNvPr>
          <p:cNvGrpSpPr/>
          <p:nvPr/>
        </p:nvGrpSpPr>
        <p:grpSpPr>
          <a:xfrm rot="5400000">
            <a:off x="3582119" y="-2721058"/>
            <a:ext cx="1480331" cy="8675048"/>
            <a:chOff x="0" y="0"/>
            <a:chExt cx="3130550" cy="18248691"/>
          </a:xfrm>
          <a:solidFill>
            <a:srgbClr val="55B8AD"/>
          </a:solidFill>
        </p:grpSpPr>
        <p:sp>
          <p:nvSpPr>
            <p:cNvPr id="9" name="Freeform 16">
              <a:extLst>
                <a:ext uri="{FF2B5EF4-FFF2-40B4-BE49-F238E27FC236}">
                  <a16:creationId xmlns:a16="http://schemas.microsoft.com/office/drawing/2014/main" id="{688BD582-6404-DCB8-3767-1ABA1D01B835}"/>
                </a:ext>
              </a:extLst>
            </p:cNvPr>
            <p:cNvSpPr/>
            <p:nvPr/>
          </p:nvSpPr>
          <p:spPr>
            <a:xfrm>
              <a:off x="0" y="0"/>
              <a:ext cx="3130550" cy="18248691"/>
            </a:xfrm>
            <a:custGeom>
              <a:avLst/>
              <a:gdLst/>
              <a:ahLst/>
              <a:cxnLst/>
              <a:rect l="l" t="t" r="r" b="b"/>
              <a:pathLst>
                <a:path w="3130550" h="18248691">
                  <a:moveTo>
                    <a:pt x="0" y="1123950"/>
                  </a:moveTo>
                  <a:lnTo>
                    <a:pt x="0" y="18248691"/>
                  </a:lnTo>
                  <a:lnTo>
                    <a:pt x="3130550" y="18248691"/>
                  </a:lnTo>
                  <a:lnTo>
                    <a:pt x="3130550" y="0"/>
                  </a:lnTo>
                  <a:close/>
                </a:path>
              </a:pathLst>
            </a:custGeom>
            <a:grpFill/>
          </p:spPr>
        </p:sp>
      </p:grpSp>
      <p:sp>
        <p:nvSpPr>
          <p:cNvPr id="10" name="TextBox 9">
            <a:extLst>
              <a:ext uri="{FF2B5EF4-FFF2-40B4-BE49-F238E27FC236}">
                <a16:creationId xmlns:a16="http://schemas.microsoft.com/office/drawing/2014/main" id="{C8F5770F-3BA1-214E-DCDA-DAF73A713358}"/>
              </a:ext>
            </a:extLst>
          </p:cNvPr>
          <p:cNvSpPr txBox="1"/>
          <p:nvPr/>
        </p:nvSpPr>
        <p:spPr>
          <a:xfrm>
            <a:off x="152400" y="1181100"/>
            <a:ext cx="7543800" cy="769441"/>
          </a:xfrm>
          <a:prstGeom prst="rect">
            <a:avLst/>
          </a:prstGeom>
          <a:noFill/>
        </p:spPr>
        <p:txBody>
          <a:bodyPr wrap="square" rtlCol="0">
            <a:spAutoFit/>
          </a:bodyPr>
          <a:lstStyle/>
          <a:p>
            <a:r>
              <a:rPr lang="en-GB" sz="4400" b="1" dirty="0">
                <a:solidFill>
                  <a:schemeClr val="tx1">
                    <a:lumMod val="75000"/>
                    <a:lumOff val="25000"/>
                  </a:schemeClr>
                </a:solidFill>
                <a:latin typeface="Montserrat" pitchFamily="2" charset="0"/>
              </a:rPr>
              <a:t>More resources</a:t>
            </a:r>
          </a:p>
        </p:txBody>
      </p:sp>
      <p:grpSp>
        <p:nvGrpSpPr>
          <p:cNvPr id="11" name="Group 19">
            <a:extLst>
              <a:ext uri="{FF2B5EF4-FFF2-40B4-BE49-F238E27FC236}">
                <a16:creationId xmlns:a16="http://schemas.microsoft.com/office/drawing/2014/main" id="{D78BA212-87E4-5D46-86C2-AF2DC71CD96F}"/>
              </a:ext>
            </a:extLst>
          </p:cNvPr>
          <p:cNvGrpSpPr/>
          <p:nvPr/>
        </p:nvGrpSpPr>
        <p:grpSpPr>
          <a:xfrm>
            <a:off x="1422106" y="7492171"/>
            <a:ext cx="4140494" cy="1321177"/>
            <a:chOff x="0" y="0"/>
            <a:chExt cx="2176138" cy="830680"/>
          </a:xfrm>
        </p:grpSpPr>
        <p:sp>
          <p:nvSpPr>
            <p:cNvPr id="12" name="Freeform 20">
              <a:extLst>
                <a:ext uri="{FF2B5EF4-FFF2-40B4-BE49-F238E27FC236}">
                  <a16:creationId xmlns:a16="http://schemas.microsoft.com/office/drawing/2014/main" id="{E41CCEDA-5F4C-383C-BFE5-362A51D62408}"/>
                </a:ext>
              </a:extLst>
            </p:cNvPr>
            <p:cNvSpPr/>
            <p:nvPr/>
          </p:nvSpPr>
          <p:spPr>
            <a:xfrm>
              <a:off x="0" y="0"/>
              <a:ext cx="2176138" cy="830680"/>
            </a:xfrm>
            <a:custGeom>
              <a:avLst/>
              <a:gdLst/>
              <a:ahLst/>
              <a:cxnLst/>
              <a:rect l="l" t="t" r="r" b="b"/>
              <a:pathLst>
                <a:path w="2176138" h="830680">
                  <a:moveTo>
                    <a:pt x="2051678" y="830680"/>
                  </a:moveTo>
                  <a:lnTo>
                    <a:pt x="124460" y="830680"/>
                  </a:lnTo>
                  <a:cubicBezTo>
                    <a:pt x="55880" y="830680"/>
                    <a:pt x="0" y="774800"/>
                    <a:pt x="0" y="706220"/>
                  </a:cubicBezTo>
                  <a:lnTo>
                    <a:pt x="0" y="124460"/>
                  </a:lnTo>
                  <a:cubicBezTo>
                    <a:pt x="0" y="55880"/>
                    <a:pt x="55880" y="0"/>
                    <a:pt x="124460" y="0"/>
                  </a:cubicBezTo>
                  <a:lnTo>
                    <a:pt x="2051678" y="0"/>
                  </a:lnTo>
                  <a:cubicBezTo>
                    <a:pt x="2120258" y="0"/>
                    <a:pt x="2176138" y="55880"/>
                    <a:pt x="2176138" y="124460"/>
                  </a:cubicBezTo>
                  <a:lnTo>
                    <a:pt x="2176138" y="706220"/>
                  </a:lnTo>
                  <a:cubicBezTo>
                    <a:pt x="2176138" y="774800"/>
                    <a:pt x="2120258" y="830680"/>
                    <a:pt x="2051678" y="830680"/>
                  </a:cubicBezTo>
                  <a:close/>
                </a:path>
              </a:pathLst>
            </a:custGeom>
            <a:solidFill>
              <a:srgbClr val="FFFFFF"/>
            </a:solidFill>
          </p:spPr>
        </p:sp>
      </p:grpSp>
      <p:grpSp>
        <p:nvGrpSpPr>
          <p:cNvPr id="13" name="Group 19">
            <a:extLst>
              <a:ext uri="{FF2B5EF4-FFF2-40B4-BE49-F238E27FC236}">
                <a16:creationId xmlns:a16="http://schemas.microsoft.com/office/drawing/2014/main" id="{60A606A0-6A76-1057-BB7A-8BEAE2396444}"/>
              </a:ext>
            </a:extLst>
          </p:cNvPr>
          <p:cNvGrpSpPr/>
          <p:nvPr/>
        </p:nvGrpSpPr>
        <p:grpSpPr>
          <a:xfrm>
            <a:off x="6317944" y="7492171"/>
            <a:ext cx="4273856" cy="1321177"/>
            <a:chOff x="0" y="0"/>
            <a:chExt cx="2176138" cy="830680"/>
          </a:xfrm>
        </p:grpSpPr>
        <p:sp>
          <p:nvSpPr>
            <p:cNvPr id="14" name="Freeform 20">
              <a:extLst>
                <a:ext uri="{FF2B5EF4-FFF2-40B4-BE49-F238E27FC236}">
                  <a16:creationId xmlns:a16="http://schemas.microsoft.com/office/drawing/2014/main" id="{87AF72AD-BF51-A4FA-C1BA-B4F39A143AF0}"/>
                </a:ext>
              </a:extLst>
            </p:cNvPr>
            <p:cNvSpPr/>
            <p:nvPr/>
          </p:nvSpPr>
          <p:spPr>
            <a:xfrm>
              <a:off x="0" y="0"/>
              <a:ext cx="2176138" cy="830680"/>
            </a:xfrm>
            <a:custGeom>
              <a:avLst/>
              <a:gdLst/>
              <a:ahLst/>
              <a:cxnLst/>
              <a:rect l="l" t="t" r="r" b="b"/>
              <a:pathLst>
                <a:path w="2176138" h="830680">
                  <a:moveTo>
                    <a:pt x="2051678" y="830680"/>
                  </a:moveTo>
                  <a:lnTo>
                    <a:pt x="124460" y="830680"/>
                  </a:lnTo>
                  <a:cubicBezTo>
                    <a:pt x="55880" y="830680"/>
                    <a:pt x="0" y="774800"/>
                    <a:pt x="0" y="706220"/>
                  </a:cubicBezTo>
                  <a:lnTo>
                    <a:pt x="0" y="124460"/>
                  </a:lnTo>
                  <a:cubicBezTo>
                    <a:pt x="0" y="55880"/>
                    <a:pt x="55880" y="0"/>
                    <a:pt x="124460" y="0"/>
                  </a:cubicBezTo>
                  <a:lnTo>
                    <a:pt x="2051678" y="0"/>
                  </a:lnTo>
                  <a:cubicBezTo>
                    <a:pt x="2120258" y="0"/>
                    <a:pt x="2176138" y="55880"/>
                    <a:pt x="2176138" y="124460"/>
                  </a:cubicBezTo>
                  <a:lnTo>
                    <a:pt x="2176138" y="706220"/>
                  </a:lnTo>
                  <a:cubicBezTo>
                    <a:pt x="2176138" y="774800"/>
                    <a:pt x="2120258" y="830680"/>
                    <a:pt x="2051678" y="830680"/>
                  </a:cubicBezTo>
                  <a:close/>
                </a:path>
              </a:pathLst>
            </a:custGeom>
            <a:solidFill>
              <a:srgbClr val="FFFFFF"/>
            </a:solidFill>
          </p:spPr>
        </p:sp>
      </p:grpSp>
      <p:sp>
        <p:nvSpPr>
          <p:cNvPr id="15" name="TextBox 14">
            <a:extLst>
              <a:ext uri="{FF2B5EF4-FFF2-40B4-BE49-F238E27FC236}">
                <a16:creationId xmlns:a16="http://schemas.microsoft.com/office/drawing/2014/main" id="{4CCB713B-F022-A7BE-4DCE-C78E0540F54C}"/>
              </a:ext>
            </a:extLst>
          </p:cNvPr>
          <p:cNvSpPr txBox="1"/>
          <p:nvPr/>
        </p:nvSpPr>
        <p:spPr>
          <a:xfrm>
            <a:off x="1497077" y="7725455"/>
            <a:ext cx="4064295" cy="954107"/>
          </a:xfrm>
          <a:prstGeom prst="rect">
            <a:avLst/>
          </a:prstGeom>
          <a:noFill/>
        </p:spPr>
        <p:txBody>
          <a:bodyPr wrap="square" rtlCol="0">
            <a:spAutoFit/>
          </a:bodyPr>
          <a:lstStyle/>
          <a:p>
            <a:r>
              <a:rPr lang="en-GB" sz="2800" b="1" dirty="0">
                <a:solidFill>
                  <a:schemeClr val="tx1">
                    <a:lumMod val="65000"/>
                    <a:lumOff val="35000"/>
                  </a:schemeClr>
                </a:solidFill>
                <a:latin typeface="Montserrat" pitchFamily="2" charset="0"/>
              </a:rPr>
              <a:t>Download Cindy’s </a:t>
            </a:r>
            <a:r>
              <a:rPr lang="en-GB" sz="2800" b="1" dirty="0">
                <a:solidFill>
                  <a:schemeClr val="tx1">
                    <a:lumMod val="65000"/>
                    <a:lumOff val="35000"/>
                  </a:schemeClr>
                </a:solidFill>
                <a:latin typeface="Montserrat" pitchFamily="2" charset="0"/>
                <a:hlinkClick r:id="rId2"/>
              </a:rPr>
              <a:t>article</a:t>
            </a:r>
            <a:endParaRPr lang="en-GB" sz="2800" b="1" dirty="0">
              <a:solidFill>
                <a:schemeClr val="tx1">
                  <a:lumMod val="65000"/>
                  <a:lumOff val="35000"/>
                </a:schemeClr>
              </a:solidFill>
              <a:latin typeface="Montserrat" pitchFamily="2" charset="0"/>
            </a:endParaRPr>
          </a:p>
        </p:txBody>
      </p:sp>
      <p:sp>
        <p:nvSpPr>
          <p:cNvPr id="16" name="TextBox 15">
            <a:extLst>
              <a:ext uri="{FF2B5EF4-FFF2-40B4-BE49-F238E27FC236}">
                <a16:creationId xmlns:a16="http://schemas.microsoft.com/office/drawing/2014/main" id="{C0F40958-3C62-9479-8BC9-07A6CC363727}"/>
              </a:ext>
            </a:extLst>
          </p:cNvPr>
          <p:cNvSpPr txBox="1"/>
          <p:nvPr/>
        </p:nvSpPr>
        <p:spPr>
          <a:xfrm>
            <a:off x="6351428" y="7673905"/>
            <a:ext cx="3935572" cy="954107"/>
          </a:xfrm>
          <a:prstGeom prst="rect">
            <a:avLst/>
          </a:prstGeom>
          <a:noFill/>
        </p:spPr>
        <p:txBody>
          <a:bodyPr wrap="square" rtlCol="0">
            <a:spAutoFit/>
          </a:bodyPr>
          <a:lstStyle/>
          <a:p>
            <a:r>
              <a:rPr lang="en-GB" sz="2800" b="1" dirty="0">
                <a:solidFill>
                  <a:schemeClr val="tx1">
                    <a:lumMod val="65000"/>
                    <a:lumOff val="35000"/>
                  </a:schemeClr>
                </a:solidFill>
                <a:latin typeface="Montserrat" pitchFamily="2" charset="0"/>
              </a:rPr>
              <a:t>Download Cindy’s </a:t>
            </a:r>
            <a:r>
              <a:rPr lang="en-GB" sz="2800" b="1" dirty="0">
                <a:solidFill>
                  <a:schemeClr val="tx1">
                    <a:lumMod val="65000"/>
                    <a:lumOff val="35000"/>
                  </a:schemeClr>
                </a:solidFill>
                <a:latin typeface="Montserrat" pitchFamily="2" charset="0"/>
                <a:hlinkClick r:id="rId3"/>
              </a:rPr>
              <a:t>activity sheet</a:t>
            </a:r>
            <a:endParaRPr lang="en-GB" sz="2800" b="1" dirty="0">
              <a:solidFill>
                <a:schemeClr val="tx1">
                  <a:lumMod val="65000"/>
                  <a:lumOff val="35000"/>
                </a:schemeClr>
              </a:solidFill>
              <a:latin typeface="Montserrat" pitchFamily="2" charset="0"/>
            </a:endParaRPr>
          </a:p>
        </p:txBody>
      </p:sp>
      <p:pic>
        <p:nvPicPr>
          <p:cNvPr id="18" name="Picture 17">
            <a:extLst>
              <a:ext uri="{FF2B5EF4-FFF2-40B4-BE49-F238E27FC236}">
                <a16:creationId xmlns:a16="http://schemas.microsoft.com/office/drawing/2014/main" id="{57B362D1-2D55-B276-5AFC-69A5D89231A7}"/>
              </a:ext>
            </a:extLst>
          </p:cNvPr>
          <p:cNvPicPr>
            <a:picLocks noChangeAspect="1"/>
          </p:cNvPicPr>
          <p:nvPr/>
        </p:nvPicPr>
        <p:blipFill>
          <a:blip r:embed="rId4"/>
          <a:stretch>
            <a:fillRect/>
          </a:stretch>
        </p:blipFill>
        <p:spPr>
          <a:xfrm>
            <a:off x="1882208" y="2661432"/>
            <a:ext cx="3294032" cy="4678960"/>
          </a:xfrm>
          <a:prstGeom prst="rect">
            <a:avLst/>
          </a:prstGeom>
        </p:spPr>
      </p:pic>
      <p:pic>
        <p:nvPicPr>
          <p:cNvPr id="20" name="Picture 19">
            <a:extLst>
              <a:ext uri="{FF2B5EF4-FFF2-40B4-BE49-F238E27FC236}">
                <a16:creationId xmlns:a16="http://schemas.microsoft.com/office/drawing/2014/main" id="{5B34849E-3C15-F6BE-0448-BB689F4A909D}"/>
              </a:ext>
            </a:extLst>
          </p:cNvPr>
          <p:cNvPicPr>
            <a:picLocks noChangeAspect="1"/>
          </p:cNvPicPr>
          <p:nvPr/>
        </p:nvPicPr>
        <p:blipFill>
          <a:blip r:embed="rId5"/>
          <a:stretch>
            <a:fillRect/>
          </a:stretch>
        </p:blipFill>
        <p:spPr>
          <a:xfrm>
            <a:off x="6781800" y="2664519"/>
            <a:ext cx="3294033" cy="4673444"/>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516381" y="-1531619"/>
            <a:ext cx="10286999" cy="13350242"/>
            <a:chOff x="0" y="0"/>
            <a:chExt cx="3130550" cy="4067101"/>
          </a:xfrm>
          <a:solidFill>
            <a:schemeClr val="bg1"/>
          </a:solidFill>
        </p:grpSpPr>
        <p:sp>
          <p:nvSpPr>
            <p:cNvPr id="3" name="Freeform 3"/>
            <p:cNvSpPr/>
            <p:nvPr/>
          </p:nvSpPr>
          <p:spPr>
            <a:xfrm>
              <a:off x="0" y="0"/>
              <a:ext cx="3130550" cy="4067101"/>
            </a:xfrm>
            <a:custGeom>
              <a:avLst/>
              <a:gdLst/>
              <a:ahLst/>
              <a:cxnLst/>
              <a:rect l="l" t="t" r="r" b="b"/>
              <a:pathLst>
                <a:path w="3130550" h="4067101">
                  <a:moveTo>
                    <a:pt x="0" y="1123950"/>
                  </a:moveTo>
                  <a:lnTo>
                    <a:pt x="0" y="4067101"/>
                  </a:lnTo>
                  <a:lnTo>
                    <a:pt x="3130550" y="4067101"/>
                  </a:lnTo>
                  <a:lnTo>
                    <a:pt x="3130550" y="0"/>
                  </a:lnTo>
                  <a:close/>
                </a:path>
              </a:pathLst>
            </a:custGeom>
            <a:grpFill/>
          </p:spPr>
        </p:sp>
      </p:grpSp>
      <p:sp>
        <p:nvSpPr>
          <p:cNvPr id="6" name="TextBox 6"/>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chemeClr val="tx1">
                    <a:lumMod val="65000"/>
                    <a:lumOff val="35000"/>
                  </a:schemeClr>
                </a:solidFill>
                <a:latin typeface="Montserrat Semi-Bold"/>
              </a:rPr>
              <a:t>29       </a:t>
            </a:r>
            <a:r>
              <a:rPr lang="en-US" sz="1700" dirty="0">
                <a:solidFill>
                  <a:schemeClr val="tx1">
                    <a:lumMod val="65000"/>
                    <a:lumOff val="35000"/>
                  </a:schemeClr>
                </a:solidFill>
                <a:latin typeface="Montserrat Semi-Bold Bold"/>
              </a:rPr>
              <a:t>futurumcareers.com</a:t>
            </a:r>
          </a:p>
        </p:txBody>
      </p:sp>
      <p:grpSp>
        <p:nvGrpSpPr>
          <p:cNvPr id="7" name="Group 4">
            <a:extLst>
              <a:ext uri="{FF2B5EF4-FFF2-40B4-BE49-F238E27FC236}">
                <a16:creationId xmlns:a16="http://schemas.microsoft.com/office/drawing/2014/main" id="{DCCDE210-582C-51E7-7569-214364D72C4F}"/>
              </a:ext>
            </a:extLst>
          </p:cNvPr>
          <p:cNvGrpSpPr/>
          <p:nvPr/>
        </p:nvGrpSpPr>
        <p:grpSpPr>
          <a:xfrm rot="-5400000">
            <a:off x="9607391" y="1606391"/>
            <a:ext cx="10287000" cy="7074218"/>
            <a:chOff x="0" y="0"/>
            <a:chExt cx="3130550" cy="2152833"/>
          </a:xfrm>
          <a:solidFill>
            <a:srgbClr val="3660AA"/>
          </a:solidFill>
        </p:grpSpPr>
        <p:sp>
          <p:nvSpPr>
            <p:cNvPr id="8" name="Freeform 5">
              <a:extLst>
                <a:ext uri="{FF2B5EF4-FFF2-40B4-BE49-F238E27FC236}">
                  <a16:creationId xmlns:a16="http://schemas.microsoft.com/office/drawing/2014/main" id="{5B995855-9CF1-9FFE-24B6-9A38EC6E5668}"/>
                </a:ext>
              </a:extLst>
            </p:cNvPr>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grpFill/>
          </p:spPr>
        </p:sp>
      </p:grpSp>
      <p:pic>
        <p:nvPicPr>
          <p:cNvPr id="4" name="Picture 3" descr="Logo&#10;&#10;Description automatically generated">
            <a:extLst>
              <a:ext uri="{FF2B5EF4-FFF2-40B4-BE49-F238E27FC236}">
                <a16:creationId xmlns:a16="http://schemas.microsoft.com/office/drawing/2014/main" id="{3FD0471C-AE8F-1CAC-849B-35D5C3B81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720689"/>
            <a:ext cx="4064000" cy="1485900"/>
          </a:xfrm>
          <a:prstGeom prst="rect">
            <a:avLst/>
          </a:prstGeom>
        </p:spPr>
      </p:pic>
      <p:pic>
        <p:nvPicPr>
          <p:cNvPr id="9" name="Picture 8" descr="Blue text on a white background&#10;&#10;Description automatically generated with medium confidence">
            <a:extLst>
              <a:ext uri="{FF2B5EF4-FFF2-40B4-BE49-F238E27FC236}">
                <a16:creationId xmlns:a16="http://schemas.microsoft.com/office/drawing/2014/main" id="{7E83E9ED-9BBB-0FE3-9EAD-F8411C18EB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 y="2550222"/>
            <a:ext cx="6784037" cy="1485899"/>
          </a:xfrm>
          <a:prstGeom prst="rect">
            <a:avLst/>
          </a:prstGeom>
        </p:spPr>
      </p:pic>
      <p:pic>
        <p:nvPicPr>
          <p:cNvPr id="11" name="Picture 10">
            <a:extLst>
              <a:ext uri="{FF2B5EF4-FFF2-40B4-BE49-F238E27FC236}">
                <a16:creationId xmlns:a16="http://schemas.microsoft.com/office/drawing/2014/main" id="{01332EAE-A5B4-5BC9-AFB6-201608AEE3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010" y="5991340"/>
            <a:ext cx="10865212" cy="958695"/>
          </a:xfrm>
          <a:prstGeom prst="rect">
            <a:avLst/>
          </a:prstGeom>
        </p:spPr>
      </p:pic>
      <p:pic>
        <p:nvPicPr>
          <p:cNvPr id="13" name="Picture 12" descr="A close-up of a logo&#10;&#10;Description automatically generated with medium confidence">
            <a:extLst>
              <a:ext uri="{FF2B5EF4-FFF2-40B4-BE49-F238E27FC236}">
                <a16:creationId xmlns:a16="http://schemas.microsoft.com/office/drawing/2014/main" id="{24A02D50-C123-46CC-71C9-52A5B47348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010" y="4379754"/>
            <a:ext cx="6784038" cy="1296864"/>
          </a:xfrm>
          <a:prstGeom prst="rect">
            <a:avLst/>
          </a:prstGeom>
        </p:spPr>
      </p:pic>
      <p:pic>
        <p:nvPicPr>
          <p:cNvPr id="15" name="Picture 14" descr="A picture containing text, font, screenshot, white&#10;&#10;Description automatically generated">
            <a:extLst>
              <a:ext uri="{FF2B5EF4-FFF2-40B4-BE49-F238E27FC236}">
                <a16:creationId xmlns:a16="http://schemas.microsoft.com/office/drawing/2014/main" id="{C89D1270-01C6-16B1-372C-74E9E40400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6010" y="7264757"/>
            <a:ext cx="10865212" cy="1447391"/>
          </a:xfrm>
          <a:prstGeom prst="rect">
            <a:avLst/>
          </a:prstGeom>
        </p:spPr>
      </p:pic>
      <p:grpSp>
        <p:nvGrpSpPr>
          <p:cNvPr id="5" name="Group 8">
            <a:extLst>
              <a:ext uri="{FF2B5EF4-FFF2-40B4-BE49-F238E27FC236}">
                <a16:creationId xmlns:a16="http://schemas.microsoft.com/office/drawing/2014/main" id="{8DBFF30C-DDDD-1C22-D7DB-5AFAC085098C}"/>
              </a:ext>
            </a:extLst>
          </p:cNvPr>
          <p:cNvGrpSpPr/>
          <p:nvPr/>
        </p:nvGrpSpPr>
        <p:grpSpPr>
          <a:xfrm rot="-5400000">
            <a:off x="11775181" y="3774181"/>
            <a:ext cx="10287000" cy="2738638"/>
            <a:chOff x="0" y="0"/>
            <a:chExt cx="3130550" cy="1460500"/>
          </a:xfrm>
          <a:solidFill>
            <a:srgbClr val="55B8AD"/>
          </a:solidFill>
        </p:grpSpPr>
        <p:sp>
          <p:nvSpPr>
            <p:cNvPr id="10" name="Freeform 9">
              <a:extLst>
                <a:ext uri="{FF2B5EF4-FFF2-40B4-BE49-F238E27FC236}">
                  <a16:creationId xmlns:a16="http://schemas.microsoft.com/office/drawing/2014/main" id="{FA480D33-9959-270D-EF51-47D5389941E5}"/>
                </a:ext>
              </a:extLst>
            </p:cNvPr>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sp>
      </p:grpSp>
      <p:sp>
        <p:nvSpPr>
          <p:cNvPr id="14" name="TextBox 13">
            <a:extLst>
              <a:ext uri="{FF2B5EF4-FFF2-40B4-BE49-F238E27FC236}">
                <a16:creationId xmlns:a16="http://schemas.microsoft.com/office/drawing/2014/main" id="{3DDE407D-AC82-2E98-B239-E80A1F803901}"/>
              </a:ext>
            </a:extLst>
          </p:cNvPr>
          <p:cNvSpPr txBox="1"/>
          <p:nvPr/>
        </p:nvSpPr>
        <p:spPr>
          <a:xfrm>
            <a:off x="12420600" y="342900"/>
            <a:ext cx="5457694" cy="523220"/>
          </a:xfrm>
          <a:prstGeom prst="rect">
            <a:avLst/>
          </a:prstGeom>
          <a:noFill/>
        </p:spPr>
        <p:txBody>
          <a:bodyPr wrap="square">
            <a:spAutoFit/>
          </a:bodyPr>
          <a:lstStyle/>
          <a:p>
            <a:r>
              <a:rPr lang="en-GB" sz="1400" b="0" i="1" u="none" strike="noStrike" baseline="0" dirty="0">
                <a:solidFill>
                  <a:schemeClr val="bg1"/>
                </a:solidFill>
                <a:latin typeface="Montserrat" pitchFamily="2" charset="0"/>
              </a:rPr>
              <a:t>Unless stated otherwise, all images </a:t>
            </a:r>
            <a:r>
              <a:rPr lang="en-US" sz="1400" dirty="0">
                <a:solidFill>
                  <a:schemeClr val="bg1"/>
                </a:solidFill>
                <a:effectLst/>
                <a:latin typeface="Montserrat" pitchFamily="2" charset="0"/>
                <a:ea typeface="Times New Roman" panose="02020603050405020304" pitchFamily="18" charset="0"/>
              </a:rPr>
              <a:t>© Cindy L. Amundsen @Duke Ob/Gyn Communications</a:t>
            </a:r>
            <a:endParaRPr lang="en-GB" sz="1400" dirty="0">
              <a:solidFill>
                <a:schemeClr val="bg1"/>
              </a:solidFill>
              <a:latin typeface="Montserrat" pitchFamily="2" charset="0"/>
            </a:endParaRPr>
          </a:p>
        </p:txBody>
      </p:sp>
    </p:spTree>
    <p:extLst>
      <p:ext uri="{BB962C8B-B14F-4D97-AF65-F5344CB8AC3E}">
        <p14:creationId xmlns:p14="http://schemas.microsoft.com/office/powerpoint/2010/main" val="2836641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961048" y="1791552"/>
            <a:ext cx="6076795" cy="6280192"/>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sp>
      </p:grpSp>
      <p:grpSp>
        <p:nvGrpSpPr>
          <p:cNvPr id="4" name="Group 4"/>
          <p:cNvGrpSpPr/>
          <p:nvPr/>
        </p:nvGrpSpPr>
        <p:grpSpPr>
          <a:xfrm rot="5400000">
            <a:off x="-1746485" y="1746485"/>
            <a:ext cx="10287000" cy="6794030"/>
            <a:chOff x="0" y="0"/>
            <a:chExt cx="3130550" cy="2067566"/>
          </a:xfrm>
          <a:solidFill>
            <a:srgbClr val="3660AA"/>
          </a:solidFill>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sp>
      </p:grpSp>
      <p:sp>
        <p:nvSpPr>
          <p:cNvPr id="7" name="Freeform 7"/>
          <p:cNvSpPr/>
          <p:nvPr/>
        </p:nvSpPr>
        <p:spPr>
          <a:xfrm>
            <a:off x="2601396" y="2019300"/>
            <a:ext cx="5222583" cy="5733746"/>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2"/>
            <a:stretch>
              <a:fillRect/>
            </a:stretch>
          </a:blipFill>
          <a:ln w="12700">
            <a:noFill/>
          </a:ln>
        </p:spPr>
      </p:sp>
      <p:grpSp>
        <p:nvGrpSpPr>
          <p:cNvPr id="10" name="Group 10"/>
          <p:cNvGrpSpPr/>
          <p:nvPr/>
        </p:nvGrpSpPr>
        <p:grpSpPr>
          <a:xfrm>
            <a:off x="1028700" y="7111335"/>
            <a:ext cx="4088582" cy="1299662"/>
            <a:chOff x="0" y="0"/>
            <a:chExt cx="3186708" cy="1012978"/>
          </a:xfrm>
          <a:solidFill>
            <a:srgbClr val="55B8AD"/>
          </a:solidFill>
        </p:grpSpPr>
        <p:sp>
          <p:nvSpPr>
            <p:cNvPr id="11" name="Freeform 11"/>
            <p:cNvSpPr/>
            <p:nvPr/>
          </p:nvSpPr>
          <p:spPr>
            <a:xfrm>
              <a:off x="0" y="0"/>
              <a:ext cx="3186708" cy="1012978"/>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grpFill/>
          </p:spPr>
        </p:sp>
      </p:grpSp>
      <p:grpSp>
        <p:nvGrpSpPr>
          <p:cNvPr id="12" name="Group 12"/>
          <p:cNvGrpSpPr/>
          <p:nvPr/>
        </p:nvGrpSpPr>
        <p:grpSpPr>
          <a:xfrm rot="-5400000">
            <a:off x="14668271" y="1543335"/>
            <a:ext cx="5786039" cy="2699369"/>
            <a:chOff x="0" y="0"/>
            <a:chExt cx="3130550" cy="1460500"/>
          </a:xfrm>
          <a:solidFill>
            <a:srgbClr val="55B8AD"/>
          </a:solidFill>
        </p:grpSpPr>
        <p:sp>
          <p:nvSpPr>
            <p:cNvPr id="13" name="Freeform 13"/>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sp>
      </p:grpSp>
      <p:pic>
        <p:nvPicPr>
          <p:cNvPr id="14" name="Picture 14"/>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16843395" y="2537469"/>
            <a:ext cx="699726" cy="814819"/>
          </a:xfrm>
          <a:prstGeom prst="rect">
            <a:avLst/>
          </a:prstGeom>
        </p:spPr>
      </p:pic>
      <p:sp>
        <p:nvSpPr>
          <p:cNvPr id="16" name="TextBox 16"/>
          <p:cNvSpPr txBox="1"/>
          <p:nvPr/>
        </p:nvSpPr>
        <p:spPr>
          <a:xfrm>
            <a:off x="8761143" y="1904843"/>
            <a:ext cx="9231931" cy="956993"/>
          </a:xfrm>
          <a:prstGeom prst="rect">
            <a:avLst/>
          </a:prstGeom>
        </p:spPr>
        <p:txBody>
          <a:bodyPr lIns="0" tIns="0" rIns="0" bIns="0" rtlCol="0" anchor="t">
            <a:spAutoFit/>
          </a:bodyPr>
          <a:lstStyle/>
          <a:p>
            <a:pPr>
              <a:lnSpc>
                <a:spcPts val="8469"/>
              </a:lnSpc>
            </a:pPr>
            <a:r>
              <a:rPr lang="en-US" sz="4400" b="1" dirty="0">
                <a:solidFill>
                  <a:schemeClr val="tx1">
                    <a:lumMod val="65000"/>
                    <a:lumOff val="35000"/>
                  </a:schemeClr>
                </a:solidFill>
                <a:latin typeface="Montserrat" pitchFamily="2" charset="0"/>
              </a:rPr>
              <a:t>Meet </a:t>
            </a:r>
            <a:r>
              <a:rPr lang="en-US" sz="4400" dirty="0">
                <a:solidFill>
                  <a:schemeClr val="tx1">
                    <a:lumMod val="65000"/>
                    <a:lumOff val="35000"/>
                  </a:schemeClr>
                </a:solidFill>
                <a:latin typeface="Montserrat" pitchFamily="2" charset="0"/>
              </a:rPr>
              <a:t>Cindy</a:t>
            </a:r>
          </a:p>
        </p:txBody>
      </p:sp>
      <p:sp>
        <p:nvSpPr>
          <p:cNvPr id="18" name="TextBox 18"/>
          <p:cNvSpPr txBox="1"/>
          <p:nvPr/>
        </p:nvSpPr>
        <p:spPr>
          <a:xfrm>
            <a:off x="1028700" y="9315775"/>
            <a:ext cx="4979916" cy="280615"/>
          </a:xfrm>
          <a:prstGeom prst="rect">
            <a:avLst/>
          </a:prstGeom>
        </p:spPr>
        <p:txBody>
          <a:bodyPr lIns="0" tIns="0" rIns="0" bIns="0" rtlCol="0" anchor="t">
            <a:spAutoFit/>
          </a:bodyPr>
          <a:lstStyle/>
          <a:p>
            <a:pPr>
              <a:lnSpc>
                <a:spcPts val="2380"/>
              </a:lnSpc>
            </a:pPr>
            <a:r>
              <a:rPr lang="en-US" sz="1700">
                <a:solidFill>
                  <a:srgbClr val="FFFFFF"/>
                </a:solidFill>
                <a:latin typeface="Montserrat Semi-Bold"/>
              </a:rPr>
              <a:t>03       </a:t>
            </a:r>
            <a:r>
              <a:rPr lang="en-US" sz="1700">
                <a:solidFill>
                  <a:srgbClr val="FFFFFF"/>
                </a:solidFill>
                <a:latin typeface="Montserrat Semi-Bold Bold"/>
              </a:rPr>
              <a:t>futurumcareers.com</a:t>
            </a:r>
          </a:p>
        </p:txBody>
      </p:sp>
      <p:sp>
        <p:nvSpPr>
          <p:cNvPr id="8" name="TextBox 7">
            <a:extLst>
              <a:ext uri="{FF2B5EF4-FFF2-40B4-BE49-F238E27FC236}">
                <a16:creationId xmlns:a16="http://schemas.microsoft.com/office/drawing/2014/main" id="{A3B311B2-91FA-B036-19BE-B6A4397998E9}"/>
              </a:ext>
            </a:extLst>
          </p:cNvPr>
          <p:cNvSpPr txBox="1"/>
          <p:nvPr/>
        </p:nvSpPr>
        <p:spPr>
          <a:xfrm>
            <a:off x="1253458" y="7214437"/>
            <a:ext cx="4088582" cy="1077218"/>
          </a:xfrm>
          <a:prstGeom prst="rect">
            <a:avLst/>
          </a:prstGeom>
          <a:noFill/>
        </p:spPr>
        <p:txBody>
          <a:bodyPr wrap="square" rtlCol="0">
            <a:spAutoFit/>
          </a:bodyPr>
          <a:lstStyle/>
          <a:p>
            <a:r>
              <a:rPr lang="en-GB" sz="3000" b="1" i="0" u="none" strike="noStrike" baseline="0" dirty="0">
                <a:solidFill>
                  <a:schemeClr val="bg1"/>
                </a:solidFill>
                <a:latin typeface="Montserrat" pitchFamily="2" charset="0"/>
              </a:rPr>
              <a:t>Professor Cindy L. Amundsen, M</a:t>
            </a:r>
            <a:r>
              <a:rPr lang="en-GB" sz="3200" b="1" i="0" u="none" strike="noStrike" baseline="0" dirty="0">
                <a:solidFill>
                  <a:schemeClr val="bg1"/>
                </a:solidFill>
                <a:latin typeface="Montserrat" pitchFamily="2" charset="0"/>
              </a:rPr>
              <a:t>D </a:t>
            </a:r>
            <a:endParaRPr lang="en-GB" sz="3200" b="1" dirty="0">
              <a:solidFill>
                <a:schemeClr val="bg1"/>
              </a:solidFill>
              <a:latin typeface="Montserrat" pitchFamily="2" charset="0"/>
            </a:endParaRPr>
          </a:p>
        </p:txBody>
      </p:sp>
      <p:sp>
        <p:nvSpPr>
          <p:cNvPr id="9" name="TextBox 8">
            <a:extLst>
              <a:ext uri="{FF2B5EF4-FFF2-40B4-BE49-F238E27FC236}">
                <a16:creationId xmlns:a16="http://schemas.microsoft.com/office/drawing/2014/main" id="{2EBD7C0F-ED9F-3ECE-2FB0-59DC0B6DBC51}"/>
              </a:ext>
            </a:extLst>
          </p:cNvPr>
          <p:cNvSpPr txBox="1"/>
          <p:nvPr/>
        </p:nvSpPr>
        <p:spPr>
          <a:xfrm>
            <a:off x="8699500" y="3571905"/>
            <a:ext cx="7693941" cy="4401205"/>
          </a:xfrm>
          <a:prstGeom prst="rect">
            <a:avLst/>
          </a:prstGeom>
          <a:noFill/>
        </p:spPr>
        <p:txBody>
          <a:bodyPr wrap="square" rtlCol="0">
            <a:spAutoFit/>
          </a:bodyPr>
          <a:lstStyle/>
          <a:p>
            <a:r>
              <a:rPr lang="en-GB" sz="2800" dirty="0">
                <a:solidFill>
                  <a:schemeClr val="tx1">
                    <a:lumMod val="65000"/>
                    <a:lumOff val="35000"/>
                  </a:schemeClr>
                </a:solidFill>
                <a:latin typeface="Montserrat" pitchFamily="2" charset="0"/>
              </a:rPr>
              <a:t>Based a</a:t>
            </a:r>
            <a:r>
              <a:rPr lang="en-GB" sz="2800" b="0" i="0" u="none" strike="noStrike" baseline="0" dirty="0">
                <a:solidFill>
                  <a:schemeClr val="tx1">
                    <a:lumMod val="65000"/>
                    <a:lumOff val="35000"/>
                  </a:schemeClr>
                </a:solidFill>
                <a:latin typeface="Montserrat" pitchFamily="2" charset="0"/>
              </a:rPr>
              <a:t>t </a:t>
            </a:r>
            <a:r>
              <a:rPr lang="en-GB" sz="2800" dirty="0">
                <a:solidFill>
                  <a:schemeClr val="tx1">
                    <a:lumMod val="65000"/>
                    <a:lumOff val="35000"/>
                  </a:schemeClr>
                </a:solidFill>
                <a:latin typeface="Montserrat" pitchFamily="2" charset="0"/>
                <a:hlinkClick r:id="rId5"/>
              </a:rPr>
              <a:t>Duke University Department of Obstetrics and </a:t>
            </a:r>
            <a:r>
              <a:rPr lang="en-GB" sz="2800" dirty="0" err="1">
                <a:solidFill>
                  <a:schemeClr val="tx1">
                    <a:lumMod val="65000"/>
                    <a:lumOff val="35000"/>
                  </a:schemeClr>
                </a:solidFill>
                <a:latin typeface="Montserrat" pitchFamily="2" charset="0"/>
                <a:hlinkClick r:id="rId5"/>
              </a:rPr>
              <a:t>Gynecology</a:t>
            </a:r>
            <a:r>
              <a:rPr lang="en-GB" sz="2800" dirty="0">
                <a:solidFill>
                  <a:schemeClr val="tx1">
                    <a:lumMod val="65000"/>
                    <a:lumOff val="35000"/>
                  </a:schemeClr>
                </a:solidFill>
                <a:latin typeface="Montserrat" pitchFamily="2" charset="0"/>
                <a:hlinkClick r:id="rId5"/>
              </a:rPr>
              <a:t> </a:t>
            </a:r>
            <a:r>
              <a:rPr lang="en-GB" sz="2800" dirty="0">
                <a:solidFill>
                  <a:schemeClr val="tx1">
                    <a:lumMod val="65000"/>
                    <a:lumOff val="35000"/>
                  </a:schemeClr>
                </a:solidFill>
                <a:latin typeface="Montserrat" pitchFamily="2" charset="0"/>
              </a:rPr>
              <a:t>(Duke University School of Medicine</a:t>
            </a:r>
            <a:r>
              <a:rPr lang="en-GB" sz="2800">
                <a:solidFill>
                  <a:schemeClr val="tx1">
                    <a:lumMod val="65000"/>
                    <a:lumOff val="35000"/>
                  </a:schemeClr>
                </a:solidFill>
                <a:latin typeface="Montserrat" pitchFamily="2" charset="0"/>
              </a:rPr>
              <a:t>) </a:t>
            </a:r>
            <a:r>
              <a:rPr lang="en-GB" sz="2800" b="0" i="0" u="none" strike="noStrike" baseline="0">
                <a:solidFill>
                  <a:schemeClr val="tx1">
                    <a:lumMod val="65000"/>
                    <a:lumOff val="35000"/>
                  </a:schemeClr>
                </a:solidFill>
                <a:latin typeface="Montserrat" pitchFamily="2" charset="0"/>
              </a:rPr>
              <a:t>in </a:t>
            </a:r>
            <a:r>
              <a:rPr lang="en-GB" sz="2800" b="0" i="0" u="none" strike="noStrike" baseline="0" dirty="0">
                <a:solidFill>
                  <a:schemeClr val="tx1">
                    <a:lumMod val="65000"/>
                    <a:lumOff val="35000"/>
                  </a:schemeClr>
                </a:solidFill>
                <a:latin typeface="Montserrat" pitchFamily="2" charset="0"/>
              </a:rPr>
              <a:t>the US, </a:t>
            </a:r>
            <a:r>
              <a:rPr lang="en-GB" sz="2800" b="0" i="0" u="none" strike="noStrike" baseline="0" dirty="0">
                <a:solidFill>
                  <a:srgbClr val="000000"/>
                </a:solidFill>
                <a:latin typeface="Montserrat" pitchFamily="2" charset="0"/>
                <a:hlinkClick r:id="rId6"/>
              </a:rPr>
              <a:t>Professor Cindy L. Amundsen</a:t>
            </a:r>
            <a:r>
              <a:rPr lang="en-GB" sz="2800" b="0" i="0" u="none" strike="noStrike" baseline="0" dirty="0">
                <a:solidFill>
                  <a:srgbClr val="000000"/>
                </a:solidFill>
                <a:latin typeface="Montserrat" pitchFamily="2" charset="0"/>
              </a:rPr>
              <a:t> </a:t>
            </a:r>
            <a:r>
              <a:rPr lang="en-GB" sz="2800" b="0" i="0" u="none" strike="noStrike" baseline="0" dirty="0">
                <a:solidFill>
                  <a:schemeClr val="tx1">
                    <a:lumMod val="65000"/>
                    <a:lumOff val="35000"/>
                  </a:schemeClr>
                </a:solidFill>
                <a:latin typeface="Montserrat" pitchFamily="2" charset="0"/>
              </a:rPr>
              <a:t>is studying </a:t>
            </a:r>
            <a:r>
              <a:rPr lang="en-GB" sz="2800" b="0" i="0" u="none" strike="noStrike" baseline="0" dirty="0">
                <a:solidFill>
                  <a:srgbClr val="3660AA"/>
                </a:solidFill>
                <a:latin typeface="Montserrat" pitchFamily="2" charset="0"/>
              </a:rPr>
              <a:t>lower urinary tract dysfunction (LUTD) </a:t>
            </a:r>
            <a:r>
              <a:rPr lang="en-GB" sz="2800" b="0" i="0" u="none" strike="noStrike" baseline="0" dirty="0">
                <a:solidFill>
                  <a:schemeClr val="tx1">
                    <a:lumMod val="65000"/>
                    <a:lumOff val="35000"/>
                  </a:schemeClr>
                </a:solidFill>
                <a:latin typeface="Montserrat" pitchFamily="2" charset="0"/>
              </a:rPr>
              <a:t>with the goal of developing better treatment options for people struggling with this condition. </a:t>
            </a:r>
          </a:p>
          <a:p>
            <a:endParaRPr lang="en-GB" sz="2800" dirty="0">
              <a:solidFill>
                <a:schemeClr val="tx1">
                  <a:lumMod val="65000"/>
                  <a:lumOff val="35000"/>
                </a:schemeClr>
              </a:solidFill>
              <a:latin typeface="Montserrat" pitchFamily="2" charset="0"/>
            </a:endParaRPr>
          </a:p>
          <a:p>
            <a:r>
              <a:rPr lang="en-GB" sz="2800" dirty="0">
                <a:solidFill>
                  <a:schemeClr val="tx1">
                    <a:lumMod val="65000"/>
                    <a:lumOff val="35000"/>
                  </a:schemeClr>
                </a:solidFill>
                <a:latin typeface="Montserrat" pitchFamily="2" charset="0"/>
              </a:rPr>
              <a:t>Learn more about her work…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961048" y="1791552"/>
            <a:ext cx="6076795" cy="6280192"/>
            <a:chOff x="0" y="0"/>
            <a:chExt cx="6362700" cy="6575666"/>
          </a:xfrm>
          <a:solidFill>
            <a:srgbClr val="55B8AD"/>
          </a:solidFill>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w="12700">
              <a:noFill/>
            </a:ln>
          </p:spPr>
        </p:sp>
      </p:grpSp>
      <p:grpSp>
        <p:nvGrpSpPr>
          <p:cNvPr id="4" name="Group 4"/>
          <p:cNvGrpSpPr/>
          <p:nvPr/>
        </p:nvGrpSpPr>
        <p:grpSpPr>
          <a:xfrm rot="5400000">
            <a:off x="-1746485" y="1746485"/>
            <a:ext cx="10287000" cy="6794030"/>
            <a:chOff x="0" y="0"/>
            <a:chExt cx="3130550" cy="2067566"/>
          </a:xfrm>
          <a:solidFill>
            <a:srgbClr val="3660AA"/>
          </a:solidFill>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sp>
      </p:grpSp>
      <p:grpSp>
        <p:nvGrpSpPr>
          <p:cNvPr id="8" name="Group 8"/>
          <p:cNvGrpSpPr/>
          <p:nvPr/>
        </p:nvGrpSpPr>
        <p:grpSpPr>
          <a:xfrm rot="-5400000">
            <a:off x="14658813" y="1552792"/>
            <a:ext cx="5821495" cy="2715910"/>
            <a:chOff x="0" y="0"/>
            <a:chExt cx="3130550" cy="1460500"/>
          </a:xfrm>
          <a:solidFill>
            <a:srgbClr val="55B8AD"/>
          </a:solidFill>
        </p:grpSpPr>
        <p:sp>
          <p:nvSpPr>
            <p:cNvPr id="9" name="Freeform 9"/>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sp>
      </p:grpSp>
      <p:sp>
        <p:nvSpPr>
          <p:cNvPr id="11" name="TextBox 11"/>
          <p:cNvSpPr txBox="1"/>
          <p:nvPr/>
        </p:nvSpPr>
        <p:spPr>
          <a:xfrm>
            <a:off x="907057" y="9258300"/>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04       </a:t>
            </a:r>
            <a:r>
              <a:rPr lang="en-US" sz="1700" dirty="0">
                <a:solidFill>
                  <a:srgbClr val="FFFFFF"/>
                </a:solidFill>
                <a:latin typeface="Montserrat Semi-Bold Bold"/>
              </a:rPr>
              <a:t>futurumcareers.com</a:t>
            </a:r>
          </a:p>
        </p:txBody>
      </p:sp>
      <p:sp>
        <p:nvSpPr>
          <p:cNvPr id="6" name="TextBox 5">
            <a:extLst>
              <a:ext uri="{FF2B5EF4-FFF2-40B4-BE49-F238E27FC236}">
                <a16:creationId xmlns:a16="http://schemas.microsoft.com/office/drawing/2014/main" id="{A8131D08-B41D-E198-3A88-280F0D1D94E2}"/>
              </a:ext>
            </a:extLst>
          </p:cNvPr>
          <p:cNvSpPr txBox="1"/>
          <p:nvPr/>
        </p:nvSpPr>
        <p:spPr>
          <a:xfrm>
            <a:off x="8534400" y="2910747"/>
            <a:ext cx="8153400" cy="4955203"/>
          </a:xfrm>
          <a:prstGeom prst="rect">
            <a:avLst/>
          </a:prstGeom>
          <a:noFill/>
        </p:spPr>
        <p:txBody>
          <a:bodyPr wrap="square" rtlCol="0">
            <a:spAutoFit/>
          </a:bodyPr>
          <a:lstStyle/>
          <a:p>
            <a:r>
              <a:rPr lang="en-GB" sz="2400" b="0" i="0" u="none" strike="noStrike" baseline="0" dirty="0">
                <a:solidFill>
                  <a:schemeClr val="tx1">
                    <a:lumMod val="65000"/>
                    <a:lumOff val="35000"/>
                  </a:schemeClr>
                </a:solidFill>
                <a:latin typeface="Montserrat" pitchFamily="2" charset="0"/>
              </a:rPr>
              <a:t>The </a:t>
            </a:r>
            <a:r>
              <a:rPr lang="en-GB" sz="2400" b="0" i="0" u="none" strike="noStrike" baseline="0" dirty="0">
                <a:solidFill>
                  <a:srgbClr val="3660AA"/>
                </a:solidFill>
                <a:latin typeface="Montserrat" pitchFamily="2" charset="0"/>
              </a:rPr>
              <a:t>urinary tract </a:t>
            </a:r>
            <a:r>
              <a:rPr lang="en-GB" sz="2400" b="0" i="0" u="none" strike="noStrike" baseline="0" dirty="0">
                <a:solidFill>
                  <a:schemeClr val="tx1">
                    <a:lumMod val="65000"/>
                    <a:lumOff val="35000"/>
                  </a:schemeClr>
                </a:solidFill>
                <a:latin typeface="Montserrat" pitchFamily="2" charset="0"/>
              </a:rPr>
              <a:t>involves all the organs that work together to make urine and remove it from our bodies. </a:t>
            </a:r>
          </a:p>
          <a:p>
            <a:endParaRPr lang="en-GB" sz="2400" dirty="0">
              <a:solidFill>
                <a:schemeClr val="tx1">
                  <a:lumMod val="65000"/>
                  <a:lumOff val="35000"/>
                </a:schemeClr>
              </a:solidFill>
              <a:latin typeface="Montserrat" pitchFamily="2" charset="0"/>
            </a:endParaRPr>
          </a:p>
          <a:p>
            <a:r>
              <a:rPr lang="en-GB" sz="2400" b="0" i="0" u="none" strike="noStrike" baseline="0" dirty="0">
                <a:solidFill>
                  <a:schemeClr val="tx1">
                    <a:lumMod val="65000"/>
                    <a:lumOff val="35000"/>
                  </a:schemeClr>
                </a:solidFill>
                <a:latin typeface="Montserrat" pitchFamily="2" charset="0"/>
              </a:rPr>
              <a:t>This includes the kidneys, where urine is made; the </a:t>
            </a:r>
            <a:r>
              <a:rPr lang="en-GB" sz="2400" b="0" i="0" u="none" strike="noStrike" baseline="0" dirty="0">
                <a:solidFill>
                  <a:srgbClr val="3660AA"/>
                </a:solidFill>
                <a:latin typeface="Montserrat" pitchFamily="2" charset="0"/>
              </a:rPr>
              <a:t>ureters</a:t>
            </a:r>
            <a:r>
              <a:rPr lang="en-GB" sz="2400" b="0" i="0" u="none" strike="noStrike" baseline="0" dirty="0">
                <a:solidFill>
                  <a:schemeClr val="tx1">
                    <a:lumMod val="65000"/>
                    <a:lumOff val="35000"/>
                  </a:schemeClr>
                </a:solidFill>
                <a:latin typeface="Montserrat" pitchFamily="2" charset="0"/>
              </a:rPr>
              <a:t>, which carries urine to the bladder; the </a:t>
            </a:r>
            <a:r>
              <a:rPr lang="en-GB" sz="2400" b="0" i="0" u="none" strike="noStrike" baseline="0" dirty="0">
                <a:solidFill>
                  <a:srgbClr val="3660AA"/>
                </a:solidFill>
                <a:latin typeface="Montserrat" pitchFamily="2" charset="0"/>
              </a:rPr>
              <a:t>bladder</a:t>
            </a:r>
            <a:r>
              <a:rPr lang="en-GB" sz="2400" b="0" i="0" u="none" strike="noStrike" baseline="0" dirty="0">
                <a:solidFill>
                  <a:schemeClr val="tx1">
                    <a:lumMod val="65000"/>
                    <a:lumOff val="35000"/>
                  </a:schemeClr>
                </a:solidFill>
                <a:latin typeface="Montserrat" pitchFamily="2" charset="0"/>
              </a:rPr>
              <a:t>, where urine is stored; and the </a:t>
            </a:r>
            <a:r>
              <a:rPr lang="en-GB" sz="2400" b="0" i="0" u="none" strike="noStrike" baseline="0" dirty="0">
                <a:solidFill>
                  <a:srgbClr val="3660AA"/>
                </a:solidFill>
                <a:latin typeface="Montserrat" pitchFamily="2" charset="0"/>
              </a:rPr>
              <a:t>urethra</a:t>
            </a:r>
            <a:r>
              <a:rPr lang="en-GB" sz="2400" b="0" i="0" u="none" strike="noStrike" baseline="0" dirty="0">
                <a:solidFill>
                  <a:schemeClr val="tx1">
                    <a:lumMod val="65000"/>
                    <a:lumOff val="35000"/>
                  </a:schemeClr>
                </a:solidFill>
                <a:latin typeface="Montserrat" pitchFamily="2" charset="0"/>
              </a:rPr>
              <a:t>, through which urine exits the body. </a:t>
            </a:r>
          </a:p>
          <a:p>
            <a:endParaRPr lang="en-GB" sz="2400" dirty="0">
              <a:solidFill>
                <a:schemeClr val="tx1">
                  <a:lumMod val="65000"/>
                  <a:lumOff val="35000"/>
                </a:schemeClr>
              </a:solidFill>
              <a:latin typeface="Montserrat" pitchFamily="2" charset="0"/>
            </a:endParaRPr>
          </a:p>
          <a:p>
            <a:r>
              <a:rPr lang="en-GB" sz="2400" b="0" i="0" u="none" strike="noStrike" baseline="0" dirty="0">
                <a:solidFill>
                  <a:schemeClr val="tx1">
                    <a:lumMod val="65000"/>
                    <a:lumOff val="35000"/>
                  </a:schemeClr>
                </a:solidFill>
                <a:latin typeface="Montserrat" pitchFamily="2" charset="0"/>
              </a:rPr>
              <a:t>The </a:t>
            </a:r>
            <a:r>
              <a:rPr lang="en-GB" sz="2400" b="0" i="0" u="none" strike="noStrike" baseline="0" dirty="0">
                <a:solidFill>
                  <a:srgbClr val="3660AA"/>
                </a:solidFill>
                <a:latin typeface="Montserrat" pitchFamily="2" charset="0"/>
              </a:rPr>
              <a:t>upper urinary tract </a:t>
            </a:r>
            <a:r>
              <a:rPr lang="en-GB" sz="2400" b="0" i="0" u="none" strike="noStrike" baseline="0" dirty="0">
                <a:solidFill>
                  <a:schemeClr val="tx1">
                    <a:lumMod val="65000"/>
                    <a:lumOff val="35000"/>
                  </a:schemeClr>
                </a:solidFill>
                <a:latin typeface="Montserrat" pitchFamily="2" charset="0"/>
              </a:rPr>
              <a:t>includes the kidneys and ureters, and the</a:t>
            </a:r>
            <a:r>
              <a:rPr lang="en-GB" sz="2400" b="0" i="0" u="none" strike="noStrike" baseline="0" dirty="0">
                <a:solidFill>
                  <a:srgbClr val="000000"/>
                </a:solidFill>
                <a:latin typeface="Montserrat" pitchFamily="2" charset="0"/>
              </a:rPr>
              <a:t> </a:t>
            </a:r>
            <a:r>
              <a:rPr lang="en-GB" sz="2400" b="0" i="0" u="none" strike="noStrike" baseline="0" dirty="0">
                <a:solidFill>
                  <a:srgbClr val="3660AA"/>
                </a:solidFill>
                <a:latin typeface="Montserrat" pitchFamily="2" charset="0"/>
              </a:rPr>
              <a:t>lower urinary </a:t>
            </a:r>
            <a:r>
              <a:rPr lang="en-GB" sz="2400" b="0" i="0" u="none" strike="noStrike" baseline="0" dirty="0">
                <a:solidFill>
                  <a:schemeClr val="tx1">
                    <a:lumMod val="65000"/>
                    <a:lumOff val="35000"/>
                  </a:schemeClr>
                </a:solidFill>
                <a:latin typeface="Montserrat" pitchFamily="2" charset="0"/>
              </a:rPr>
              <a:t>tract includes the bladder and urethra. </a:t>
            </a:r>
          </a:p>
          <a:p>
            <a:endParaRPr lang="en-GB" sz="2800" b="0" i="0" u="none" strike="noStrike" baseline="0" dirty="0">
              <a:solidFill>
                <a:srgbClr val="000000"/>
              </a:solidFill>
              <a:latin typeface="Montserrat" pitchFamily="2" charset="0"/>
            </a:endParaRPr>
          </a:p>
        </p:txBody>
      </p:sp>
      <p:sp>
        <p:nvSpPr>
          <p:cNvPr id="7" name="TextBox 16">
            <a:extLst>
              <a:ext uri="{FF2B5EF4-FFF2-40B4-BE49-F238E27FC236}">
                <a16:creationId xmlns:a16="http://schemas.microsoft.com/office/drawing/2014/main" id="{ABC089BB-8F17-B225-A33E-4466176FCF5E}"/>
              </a:ext>
            </a:extLst>
          </p:cNvPr>
          <p:cNvSpPr txBox="1"/>
          <p:nvPr/>
        </p:nvSpPr>
        <p:spPr>
          <a:xfrm>
            <a:off x="8534400" y="1319120"/>
            <a:ext cx="9231931" cy="956993"/>
          </a:xfrm>
          <a:prstGeom prst="rect">
            <a:avLst/>
          </a:prstGeom>
        </p:spPr>
        <p:txBody>
          <a:bodyPr lIns="0" tIns="0" rIns="0" bIns="0" rtlCol="0" anchor="t">
            <a:spAutoFit/>
          </a:bodyPr>
          <a:lstStyle/>
          <a:p>
            <a:pPr>
              <a:lnSpc>
                <a:spcPts val="8469"/>
              </a:lnSpc>
            </a:pPr>
            <a:r>
              <a:rPr lang="en-US" sz="4400" b="1" dirty="0">
                <a:solidFill>
                  <a:schemeClr val="tx1">
                    <a:lumMod val="65000"/>
                    <a:lumOff val="35000"/>
                  </a:schemeClr>
                </a:solidFill>
                <a:latin typeface="Montserrat" pitchFamily="2" charset="0"/>
              </a:rPr>
              <a:t>The </a:t>
            </a:r>
            <a:r>
              <a:rPr lang="en-US" sz="4400" dirty="0">
                <a:solidFill>
                  <a:schemeClr val="tx1">
                    <a:lumMod val="65000"/>
                    <a:lumOff val="35000"/>
                  </a:schemeClr>
                </a:solidFill>
                <a:latin typeface="Montserrat" pitchFamily="2" charset="0"/>
              </a:rPr>
              <a:t>urinary tract</a:t>
            </a:r>
          </a:p>
        </p:txBody>
      </p:sp>
      <p:grpSp>
        <p:nvGrpSpPr>
          <p:cNvPr id="10" name="Group 2">
            <a:extLst>
              <a:ext uri="{FF2B5EF4-FFF2-40B4-BE49-F238E27FC236}">
                <a16:creationId xmlns:a16="http://schemas.microsoft.com/office/drawing/2014/main" id="{6733BCC3-FD87-AE43-9D7F-EB7B182CAC2E}"/>
              </a:ext>
            </a:extLst>
          </p:cNvPr>
          <p:cNvGrpSpPr>
            <a:grpSpLocks noChangeAspect="1"/>
          </p:cNvGrpSpPr>
          <p:nvPr/>
        </p:nvGrpSpPr>
        <p:grpSpPr>
          <a:xfrm>
            <a:off x="1600200" y="2024569"/>
            <a:ext cx="6255742" cy="5814169"/>
            <a:chOff x="0" y="0"/>
            <a:chExt cx="6362700" cy="6575666"/>
          </a:xfrm>
          <a:solidFill>
            <a:srgbClr val="55B8AD"/>
          </a:solidFill>
        </p:grpSpPr>
        <p:sp>
          <p:nvSpPr>
            <p:cNvPr id="12" name="Freeform 3">
              <a:extLst>
                <a:ext uri="{FF2B5EF4-FFF2-40B4-BE49-F238E27FC236}">
                  <a16:creationId xmlns:a16="http://schemas.microsoft.com/office/drawing/2014/main" id="{107FDC14-E80E-CB1A-E808-378458B3D34C}"/>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dpi="0" rotWithShape="1">
              <a:blip r:embed="rId2">
                <a:extLst>
                  <a:ext uri="{28A0092B-C50C-407E-A947-70E740481C1C}">
                    <a14:useLocalDpi xmlns:a14="http://schemas.microsoft.com/office/drawing/2010/main" val="0"/>
                  </a:ext>
                </a:extLst>
              </a:blip>
              <a:srcRect/>
              <a:stretch>
                <a:fillRect/>
              </a:stretch>
            </a:blipFill>
            <a:ln w="12700">
              <a:noFill/>
            </a:ln>
          </p:spPr>
        </p:sp>
      </p:grpSp>
      <p:sp>
        <p:nvSpPr>
          <p:cNvPr id="13" name="TextBox 12">
            <a:extLst>
              <a:ext uri="{FF2B5EF4-FFF2-40B4-BE49-F238E27FC236}">
                <a16:creationId xmlns:a16="http://schemas.microsoft.com/office/drawing/2014/main" id="{B486FBEF-A4A2-B470-48C6-B6F1F718695A}"/>
              </a:ext>
            </a:extLst>
          </p:cNvPr>
          <p:cNvSpPr txBox="1"/>
          <p:nvPr/>
        </p:nvSpPr>
        <p:spPr>
          <a:xfrm>
            <a:off x="1624781" y="7311244"/>
            <a:ext cx="2681990" cy="815608"/>
          </a:xfrm>
          <a:prstGeom prst="rect">
            <a:avLst/>
          </a:prstGeom>
          <a:noFill/>
        </p:spPr>
        <p:txBody>
          <a:bodyPr wrap="square">
            <a:spAutoFit/>
          </a:bodyPr>
          <a:lstStyle/>
          <a:p>
            <a:pPr algn="l"/>
            <a:endParaRPr lang="en-GB" sz="3600" b="0" i="0" u="none" strike="noStrike" baseline="0" dirty="0">
              <a:solidFill>
                <a:srgbClr val="000000"/>
              </a:solidFill>
              <a:latin typeface="Brandon Grotesque Medium"/>
            </a:endParaRPr>
          </a:p>
          <a:p>
            <a:pPr algn="r"/>
            <a:r>
              <a:rPr lang="en-GB" sz="1100" b="0" i="0" u="none" strike="noStrike" baseline="0" dirty="0">
                <a:solidFill>
                  <a:schemeClr val="bg1"/>
                </a:solidFill>
                <a:latin typeface="Montserrat" pitchFamily="2" charset="0"/>
              </a:rPr>
              <a:t> </a:t>
            </a:r>
            <a:r>
              <a:rPr lang="en-GB" sz="1100" b="0" i="1" u="none" strike="noStrike" baseline="0" dirty="0">
                <a:solidFill>
                  <a:schemeClr val="bg1"/>
                </a:solidFill>
                <a:latin typeface="Montserrat" pitchFamily="2" charset="0"/>
              </a:rPr>
              <a:t>© </a:t>
            </a:r>
            <a:r>
              <a:rPr lang="en-GB" sz="1100" b="0" i="0" u="sng" dirty="0">
                <a:solidFill>
                  <a:schemeClr val="bg1"/>
                </a:solidFill>
                <a:effectLst/>
                <a:latin typeface="Montserrat" pitchFamily="2" charset="0"/>
                <a:hlinkClick r:id="rId3">
                  <a:extLst>
                    <a:ext uri="{A12FA001-AC4F-418D-AE19-62706E023703}">
                      <ahyp:hlinkClr xmlns:ahyp="http://schemas.microsoft.com/office/drawing/2018/hyperlinkcolor" val="tx"/>
                    </a:ext>
                  </a:extLst>
                </a:hlinkClick>
              </a:rPr>
              <a:t>ploypilin</a:t>
            </a:r>
            <a:r>
              <a:rPr lang="en-GB" sz="1100" b="0" i="1" u="none" strike="noStrike" baseline="0" dirty="0">
                <a:solidFill>
                  <a:schemeClr val="bg1"/>
                </a:solidFill>
                <a:latin typeface="Montserrat" pitchFamily="2" charset="0"/>
              </a:rPr>
              <a:t>/Shutterstock.com</a:t>
            </a:r>
            <a:endParaRPr lang="en-GB" sz="1100" i="1" dirty="0">
              <a:solidFill>
                <a:schemeClr val="bg1"/>
              </a:solidFill>
              <a:latin typeface="Montserrat"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fade">
                                      <p:cBhvr>
                                        <p:cTn id="21" dur="1000"/>
                                        <p:tgtEl>
                                          <p:spTgt spid="6">
                                            <p:txEl>
                                              <p:pRg st="4" end="4"/>
                                            </p:txEl>
                                          </p:spTgt>
                                        </p:tgtEl>
                                      </p:cBhvr>
                                    </p:animEffect>
                                    <p:anim calcmode="lin" valueType="num">
                                      <p:cBhvr>
                                        <p:cTn id="22"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981200" y="1790700"/>
            <a:ext cx="6076795" cy="6280192"/>
            <a:chOff x="0" y="0"/>
            <a:chExt cx="6362700" cy="6575666"/>
          </a:xfrm>
          <a:solidFill>
            <a:srgbClr val="55B8AD"/>
          </a:solidFill>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w="12700">
              <a:noFill/>
            </a:ln>
          </p:spPr>
        </p:sp>
      </p:grpSp>
      <p:grpSp>
        <p:nvGrpSpPr>
          <p:cNvPr id="4" name="Group 4"/>
          <p:cNvGrpSpPr/>
          <p:nvPr/>
        </p:nvGrpSpPr>
        <p:grpSpPr>
          <a:xfrm rot="5400000">
            <a:off x="-1746485" y="1746485"/>
            <a:ext cx="10287000" cy="6794030"/>
            <a:chOff x="0" y="0"/>
            <a:chExt cx="3130550" cy="2067566"/>
          </a:xfrm>
          <a:solidFill>
            <a:srgbClr val="3660AA"/>
          </a:solidFill>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sp>
      </p:grpSp>
      <p:grpSp>
        <p:nvGrpSpPr>
          <p:cNvPr id="8" name="Group 8"/>
          <p:cNvGrpSpPr/>
          <p:nvPr/>
        </p:nvGrpSpPr>
        <p:grpSpPr>
          <a:xfrm rot="-5400000">
            <a:off x="14658813" y="1552792"/>
            <a:ext cx="5821495" cy="2715910"/>
            <a:chOff x="0" y="0"/>
            <a:chExt cx="3130550" cy="1460500"/>
          </a:xfrm>
          <a:solidFill>
            <a:srgbClr val="55B8AD"/>
          </a:solidFill>
        </p:grpSpPr>
        <p:sp>
          <p:nvSpPr>
            <p:cNvPr id="9" name="Freeform 9"/>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sp>
      </p:grpSp>
      <p:sp>
        <p:nvSpPr>
          <p:cNvPr id="11" name="TextBox 11"/>
          <p:cNvSpPr txBox="1"/>
          <p:nvPr/>
        </p:nvSpPr>
        <p:spPr>
          <a:xfrm>
            <a:off x="907057" y="9258300"/>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05       </a:t>
            </a:r>
            <a:r>
              <a:rPr lang="en-US" sz="1700" dirty="0">
                <a:solidFill>
                  <a:srgbClr val="FFFFFF"/>
                </a:solidFill>
                <a:latin typeface="Montserrat Semi-Bold Bold"/>
              </a:rPr>
              <a:t>futurumcareers.com</a:t>
            </a:r>
          </a:p>
        </p:txBody>
      </p:sp>
      <p:sp>
        <p:nvSpPr>
          <p:cNvPr id="6" name="TextBox 5">
            <a:extLst>
              <a:ext uri="{FF2B5EF4-FFF2-40B4-BE49-F238E27FC236}">
                <a16:creationId xmlns:a16="http://schemas.microsoft.com/office/drawing/2014/main" id="{A8131D08-B41D-E198-3A88-280F0D1D94E2}"/>
              </a:ext>
            </a:extLst>
          </p:cNvPr>
          <p:cNvSpPr txBox="1"/>
          <p:nvPr/>
        </p:nvSpPr>
        <p:spPr>
          <a:xfrm>
            <a:off x="8229600" y="1880265"/>
            <a:ext cx="8763000" cy="7386638"/>
          </a:xfrm>
          <a:prstGeom prst="rect">
            <a:avLst/>
          </a:prstGeom>
          <a:noFill/>
        </p:spPr>
        <p:txBody>
          <a:bodyPr wrap="square" rtlCol="0">
            <a:spAutoFit/>
          </a:bodyPr>
          <a:lstStyle/>
          <a:p>
            <a:r>
              <a:rPr lang="en-GB" sz="2400" b="0" i="0" u="none" strike="noStrike" baseline="0" dirty="0">
                <a:solidFill>
                  <a:schemeClr val="tx1">
                    <a:lumMod val="65000"/>
                    <a:lumOff val="35000"/>
                  </a:schemeClr>
                </a:solidFill>
                <a:latin typeface="Montserrat" pitchFamily="2" charset="0"/>
              </a:rPr>
              <a:t>When the lower urinary tract is not working properly, someone might have </a:t>
            </a:r>
            <a:r>
              <a:rPr lang="en-GB" sz="2400" b="0" i="0" u="none" strike="noStrike" baseline="0" dirty="0">
                <a:solidFill>
                  <a:srgbClr val="3660AA"/>
                </a:solidFill>
                <a:latin typeface="Montserrat" pitchFamily="2" charset="0"/>
              </a:rPr>
              <a:t>lower urinary tract dysfunction (LUTD)</a:t>
            </a:r>
            <a:r>
              <a:rPr lang="en-GB" sz="2400" b="0" i="0" u="none" strike="noStrike" baseline="0" dirty="0">
                <a:solidFill>
                  <a:srgbClr val="000000"/>
                </a:solidFill>
                <a:latin typeface="Montserrat" pitchFamily="2" charset="0"/>
              </a:rPr>
              <a:t>. </a:t>
            </a:r>
          </a:p>
          <a:p>
            <a:endParaRPr lang="en-GB" sz="2400" dirty="0">
              <a:solidFill>
                <a:srgbClr val="000000"/>
              </a:solidFill>
              <a:latin typeface="Montserrat" pitchFamily="2" charset="0"/>
            </a:endParaRPr>
          </a:p>
          <a:p>
            <a:r>
              <a:rPr lang="en-GB" sz="2400" b="0" i="0" u="none" strike="noStrike" baseline="0" dirty="0">
                <a:solidFill>
                  <a:schemeClr val="tx1">
                    <a:lumMod val="65000"/>
                    <a:lumOff val="35000"/>
                  </a:schemeClr>
                </a:solidFill>
                <a:latin typeface="Montserrat" pitchFamily="2" charset="0"/>
              </a:rPr>
              <a:t>Both</a:t>
            </a:r>
            <a:r>
              <a:rPr lang="en-GB" sz="2400" b="0" i="0" u="none" strike="noStrike" baseline="0" dirty="0">
                <a:solidFill>
                  <a:srgbClr val="000000"/>
                </a:solidFill>
                <a:latin typeface="Montserrat" pitchFamily="2" charset="0"/>
              </a:rPr>
              <a:t> </a:t>
            </a:r>
            <a:r>
              <a:rPr lang="en-GB" sz="2400" b="0" i="0" u="none" strike="noStrike" baseline="0" dirty="0">
                <a:solidFill>
                  <a:srgbClr val="3660AA"/>
                </a:solidFill>
                <a:latin typeface="Montserrat" pitchFamily="2" charset="0"/>
              </a:rPr>
              <a:t>males</a:t>
            </a:r>
            <a:r>
              <a:rPr lang="en-GB" sz="2400" b="0" i="0" u="none" strike="noStrike" baseline="0" dirty="0">
                <a:solidFill>
                  <a:srgbClr val="000000"/>
                </a:solidFill>
                <a:latin typeface="Montserrat" pitchFamily="2" charset="0"/>
              </a:rPr>
              <a:t> </a:t>
            </a:r>
            <a:r>
              <a:rPr lang="en-GB" sz="2400" b="0" i="0" u="none" strike="noStrike" baseline="0" dirty="0">
                <a:solidFill>
                  <a:schemeClr val="tx1">
                    <a:lumMod val="65000"/>
                    <a:lumOff val="35000"/>
                  </a:schemeClr>
                </a:solidFill>
                <a:latin typeface="Montserrat" pitchFamily="2" charset="0"/>
              </a:rPr>
              <a:t>and</a:t>
            </a:r>
            <a:r>
              <a:rPr lang="en-GB" sz="2400" b="0" i="0" u="none" strike="noStrike" baseline="0" dirty="0">
                <a:solidFill>
                  <a:srgbClr val="000000"/>
                </a:solidFill>
                <a:latin typeface="Montserrat" pitchFamily="2" charset="0"/>
              </a:rPr>
              <a:t> </a:t>
            </a:r>
            <a:r>
              <a:rPr lang="en-GB" sz="2400" b="0" i="0" u="none" strike="noStrike" baseline="0" dirty="0">
                <a:solidFill>
                  <a:srgbClr val="3660AA"/>
                </a:solidFill>
                <a:latin typeface="Montserrat" pitchFamily="2" charset="0"/>
              </a:rPr>
              <a:t>females</a:t>
            </a:r>
            <a:r>
              <a:rPr lang="en-GB" sz="2400" b="0" i="0" u="none" strike="noStrike" baseline="0" dirty="0">
                <a:solidFill>
                  <a:srgbClr val="000000"/>
                </a:solidFill>
                <a:latin typeface="Montserrat" pitchFamily="2" charset="0"/>
              </a:rPr>
              <a:t> </a:t>
            </a:r>
            <a:r>
              <a:rPr lang="en-GB" sz="2400" b="0" i="0" u="none" strike="noStrike" baseline="0" dirty="0">
                <a:solidFill>
                  <a:schemeClr val="tx1">
                    <a:lumMod val="65000"/>
                    <a:lumOff val="35000"/>
                  </a:schemeClr>
                </a:solidFill>
                <a:latin typeface="Montserrat" pitchFamily="2" charset="0"/>
              </a:rPr>
              <a:t>can experience LUTD, as can </a:t>
            </a:r>
            <a:r>
              <a:rPr lang="en-GB" sz="2400" b="0" i="0" u="none" strike="noStrike" baseline="0" dirty="0">
                <a:solidFill>
                  <a:srgbClr val="3660AA"/>
                </a:solidFill>
                <a:latin typeface="Montserrat" pitchFamily="2" charset="0"/>
              </a:rPr>
              <a:t>children</a:t>
            </a:r>
            <a:r>
              <a:rPr lang="en-GB" sz="2400" b="0" i="0" u="none" strike="noStrike" baseline="0" dirty="0">
                <a:solidFill>
                  <a:srgbClr val="000000"/>
                </a:solidFill>
                <a:latin typeface="Montserrat" pitchFamily="2" charset="0"/>
              </a:rPr>
              <a:t> </a:t>
            </a:r>
            <a:r>
              <a:rPr lang="en-GB" sz="2400" b="0" i="0" u="none" strike="noStrike" baseline="0" dirty="0">
                <a:solidFill>
                  <a:schemeClr val="tx1">
                    <a:lumMod val="65000"/>
                    <a:lumOff val="35000"/>
                  </a:schemeClr>
                </a:solidFill>
                <a:latin typeface="Montserrat" pitchFamily="2" charset="0"/>
              </a:rPr>
              <a:t>of any age. </a:t>
            </a:r>
          </a:p>
          <a:p>
            <a:endParaRPr lang="en-GB" sz="2400" dirty="0">
              <a:solidFill>
                <a:srgbClr val="000000"/>
              </a:solidFill>
              <a:latin typeface="Montserrat" pitchFamily="2" charset="0"/>
            </a:endParaRPr>
          </a:p>
          <a:p>
            <a:r>
              <a:rPr lang="en-GB" sz="2400" b="0" i="0" u="none" strike="noStrike" baseline="0" dirty="0">
                <a:solidFill>
                  <a:schemeClr val="tx1">
                    <a:lumMod val="65000"/>
                    <a:lumOff val="35000"/>
                  </a:schemeClr>
                </a:solidFill>
                <a:latin typeface="Montserrat" pitchFamily="2" charset="0"/>
              </a:rPr>
              <a:t>LUTD encompasses a broad range of different problems, and symptoms can include leaking urine, having sudden </a:t>
            </a:r>
            <a:r>
              <a:rPr lang="en-GB" sz="2400" b="0" i="0" u="none" strike="noStrike" baseline="0" dirty="0">
                <a:solidFill>
                  <a:srgbClr val="3660AA"/>
                </a:solidFill>
                <a:latin typeface="Montserrat" pitchFamily="2" charset="0"/>
              </a:rPr>
              <a:t>urges to pee</a:t>
            </a:r>
            <a:r>
              <a:rPr lang="en-GB" sz="2400" b="0" i="0" u="none" strike="noStrike" baseline="0" dirty="0">
                <a:solidFill>
                  <a:schemeClr val="tx1">
                    <a:lumMod val="65000"/>
                    <a:lumOff val="35000"/>
                  </a:schemeClr>
                </a:solidFill>
                <a:latin typeface="Montserrat" pitchFamily="2" charset="0"/>
              </a:rPr>
              <a:t>,</a:t>
            </a:r>
            <a:r>
              <a:rPr lang="en-GB" sz="2400" b="0" i="0" u="none" strike="noStrike" baseline="0" dirty="0">
                <a:solidFill>
                  <a:srgbClr val="000000"/>
                </a:solidFill>
                <a:latin typeface="Montserrat" pitchFamily="2" charset="0"/>
              </a:rPr>
              <a:t> </a:t>
            </a:r>
            <a:r>
              <a:rPr lang="en-GB" sz="2400" b="0" i="0" u="none" strike="noStrike" baseline="0" dirty="0">
                <a:solidFill>
                  <a:srgbClr val="3660AA"/>
                </a:solidFill>
                <a:latin typeface="Montserrat" pitchFamily="2" charset="0"/>
              </a:rPr>
              <a:t>urinating at night</a:t>
            </a:r>
            <a:r>
              <a:rPr lang="en-GB" sz="2400" b="0" i="0" u="none" strike="noStrike" baseline="0" dirty="0">
                <a:solidFill>
                  <a:schemeClr val="tx1">
                    <a:lumMod val="65000"/>
                    <a:lumOff val="35000"/>
                  </a:schemeClr>
                </a:solidFill>
                <a:latin typeface="Montserrat" pitchFamily="2" charset="0"/>
              </a:rPr>
              <a:t>, having a </a:t>
            </a:r>
            <a:r>
              <a:rPr lang="en-GB" sz="2400" b="0" i="0" u="none" strike="noStrike" baseline="0" dirty="0">
                <a:solidFill>
                  <a:srgbClr val="3660AA"/>
                </a:solidFill>
                <a:latin typeface="Montserrat" pitchFamily="2" charset="0"/>
              </a:rPr>
              <a:t>slow stream</a:t>
            </a:r>
            <a:r>
              <a:rPr lang="en-GB" sz="2400" b="0" i="0" u="none" strike="noStrike" baseline="0" dirty="0">
                <a:solidFill>
                  <a:schemeClr val="tx1">
                    <a:lumMod val="65000"/>
                    <a:lumOff val="35000"/>
                  </a:schemeClr>
                </a:solidFill>
                <a:latin typeface="Montserrat" pitchFamily="2" charset="0"/>
              </a:rPr>
              <a:t>.</a:t>
            </a:r>
          </a:p>
          <a:p>
            <a:endParaRPr lang="en-GB" sz="2400" dirty="0">
              <a:latin typeface="Montserrat" pitchFamily="2" charset="0"/>
            </a:endParaRPr>
          </a:p>
          <a:p>
            <a:r>
              <a:rPr lang="en-GB" sz="2400" dirty="0">
                <a:solidFill>
                  <a:schemeClr val="tx1">
                    <a:lumMod val="65000"/>
                    <a:lumOff val="35000"/>
                  </a:schemeClr>
                </a:solidFill>
                <a:latin typeface="Montserrat" pitchFamily="2" charset="0"/>
              </a:rPr>
              <a:t>T</a:t>
            </a:r>
            <a:r>
              <a:rPr lang="en-GB" sz="2400" b="0" i="0" u="none" strike="noStrike" baseline="0" dirty="0">
                <a:solidFill>
                  <a:schemeClr val="tx1">
                    <a:lumMod val="65000"/>
                    <a:lumOff val="35000"/>
                  </a:schemeClr>
                </a:solidFill>
                <a:latin typeface="Montserrat" pitchFamily="2" charset="0"/>
              </a:rPr>
              <a:t>here are many </a:t>
            </a:r>
            <a:r>
              <a:rPr lang="en-GB" sz="2400" b="0" i="0" u="none" strike="noStrike" baseline="0" dirty="0">
                <a:solidFill>
                  <a:srgbClr val="3660AA"/>
                </a:solidFill>
                <a:latin typeface="Montserrat" pitchFamily="2" charset="0"/>
              </a:rPr>
              <a:t>therapies</a:t>
            </a:r>
            <a:r>
              <a:rPr lang="en-GB" sz="2400" b="0" i="0" u="none" strike="noStrike" baseline="0" dirty="0">
                <a:solidFill>
                  <a:srgbClr val="000000"/>
                </a:solidFill>
                <a:latin typeface="Montserrat" pitchFamily="2" charset="0"/>
              </a:rPr>
              <a:t> </a:t>
            </a:r>
            <a:r>
              <a:rPr lang="en-GB" sz="2400" b="0" i="0" u="none" strike="noStrike" baseline="0" dirty="0">
                <a:solidFill>
                  <a:schemeClr val="tx1">
                    <a:lumMod val="65000"/>
                    <a:lumOff val="35000"/>
                  </a:schemeClr>
                </a:solidFill>
                <a:latin typeface="Montserrat" pitchFamily="2" charset="0"/>
              </a:rPr>
              <a:t>which can treat the symptoms of LUTD.</a:t>
            </a:r>
          </a:p>
          <a:p>
            <a:endParaRPr lang="en-GB" sz="2400" b="0" i="0" u="none" strike="noStrike" baseline="0" dirty="0">
              <a:solidFill>
                <a:srgbClr val="000000"/>
              </a:solidFill>
              <a:latin typeface="Montserrat" pitchFamily="2" charset="0"/>
            </a:endParaRPr>
          </a:p>
          <a:p>
            <a:r>
              <a:rPr lang="en-GB" sz="2400" b="0" i="0" u="none" strike="noStrike" baseline="0" dirty="0">
                <a:solidFill>
                  <a:schemeClr val="tx1">
                    <a:lumMod val="65000"/>
                    <a:lumOff val="35000"/>
                  </a:schemeClr>
                </a:solidFill>
                <a:latin typeface="Montserrat" pitchFamily="2" charset="0"/>
              </a:rPr>
              <a:t>However, there are limitations to these treatments, and it can be </a:t>
            </a:r>
            <a:r>
              <a:rPr lang="en-GB" sz="2400" b="0" i="0" u="none" strike="noStrike" baseline="0" dirty="0">
                <a:solidFill>
                  <a:srgbClr val="3660AA"/>
                </a:solidFill>
                <a:latin typeface="Montserrat" pitchFamily="2" charset="0"/>
              </a:rPr>
              <a:t>difficult to diagnose </a:t>
            </a:r>
            <a:r>
              <a:rPr lang="en-GB" sz="2400" b="0" i="0" u="none" strike="noStrike" baseline="0" dirty="0">
                <a:solidFill>
                  <a:schemeClr val="tx1">
                    <a:lumMod val="65000"/>
                    <a:lumOff val="35000"/>
                  </a:schemeClr>
                </a:solidFill>
                <a:latin typeface="Montserrat" pitchFamily="2" charset="0"/>
              </a:rPr>
              <a:t>exactly why someone is experiencing symptoms, which can reduce the effectiveness of the treatment. </a:t>
            </a:r>
          </a:p>
          <a:p>
            <a:endParaRPr lang="en-GB" dirty="0">
              <a:solidFill>
                <a:srgbClr val="000000"/>
              </a:solidFill>
              <a:latin typeface="Brandon Grotesque Regular"/>
            </a:endParaRPr>
          </a:p>
        </p:txBody>
      </p:sp>
      <p:sp>
        <p:nvSpPr>
          <p:cNvPr id="7" name="TextBox 16">
            <a:extLst>
              <a:ext uri="{FF2B5EF4-FFF2-40B4-BE49-F238E27FC236}">
                <a16:creationId xmlns:a16="http://schemas.microsoft.com/office/drawing/2014/main" id="{FE3761EC-B7B0-D8B9-3955-65C698FA9281}"/>
              </a:ext>
            </a:extLst>
          </p:cNvPr>
          <p:cNvSpPr txBox="1"/>
          <p:nvPr/>
        </p:nvSpPr>
        <p:spPr>
          <a:xfrm>
            <a:off x="8261555" y="541600"/>
            <a:ext cx="9231931" cy="956993"/>
          </a:xfrm>
          <a:prstGeom prst="rect">
            <a:avLst/>
          </a:prstGeom>
        </p:spPr>
        <p:txBody>
          <a:bodyPr lIns="0" tIns="0" rIns="0" bIns="0" rtlCol="0" anchor="t">
            <a:spAutoFit/>
          </a:bodyPr>
          <a:lstStyle/>
          <a:p>
            <a:pPr>
              <a:lnSpc>
                <a:spcPts val="8469"/>
              </a:lnSpc>
            </a:pPr>
            <a:r>
              <a:rPr lang="en-US" sz="4400" b="1" dirty="0">
                <a:solidFill>
                  <a:schemeClr val="tx1">
                    <a:lumMod val="65000"/>
                    <a:lumOff val="35000"/>
                  </a:schemeClr>
                </a:solidFill>
                <a:latin typeface="Montserrat" pitchFamily="2" charset="0"/>
              </a:rPr>
              <a:t>LUTD</a:t>
            </a:r>
            <a:endParaRPr lang="en-US" sz="4400" dirty="0">
              <a:solidFill>
                <a:schemeClr val="tx1">
                  <a:lumMod val="65000"/>
                  <a:lumOff val="35000"/>
                </a:schemeClr>
              </a:solidFill>
              <a:latin typeface="Montserrat" pitchFamily="2" charset="0"/>
            </a:endParaRPr>
          </a:p>
        </p:txBody>
      </p:sp>
      <p:grpSp>
        <p:nvGrpSpPr>
          <p:cNvPr id="13" name="Group 2">
            <a:extLst>
              <a:ext uri="{FF2B5EF4-FFF2-40B4-BE49-F238E27FC236}">
                <a16:creationId xmlns:a16="http://schemas.microsoft.com/office/drawing/2014/main" id="{5BBDFEDA-1B1A-A2D6-51FB-ABB4A1EA6528}"/>
              </a:ext>
            </a:extLst>
          </p:cNvPr>
          <p:cNvGrpSpPr>
            <a:grpSpLocks noChangeAspect="1"/>
          </p:cNvGrpSpPr>
          <p:nvPr/>
        </p:nvGrpSpPr>
        <p:grpSpPr>
          <a:xfrm>
            <a:off x="2239017" y="2023536"/>
            <a:ext cx="5561171" cy="5814532"/>
            <a:chOff x="230911" y="122645"/>
            <a:chExt cx="5822817" cy="6088097"/>
          </a:xfrm>
          <a:solidFill>
            <a:srgbClr val="55B8AD"/>
          </a:solidFill>
        </p:grpSpPr>
        <p:sp>
          <p:nvSpPr>
            <p:cNvPr id="14" name="Freeform 3">
              <a:extLst>
                <a:ext uri="{FF2B5EF4-FFF2-40B4-BE49-F238E27FC236}">
                  <a16:creationId xmlns:a16="http://schemas.microsoft.com/office/drawing/2014/main" id="{86B668F2-3838-CBAE-3E46-93D51D3F2317}"/>
                </a:ext>
              </a:extLst>
            </p:cNvPr>
            <p:cNvSpPr/>
            <p:nvPr/>
          </p:nvSpPr>
          <p:spPr>
            <a:xfrm>
              <a:off x="230911" y="122645"/>
              <a:ext cx="5822817" cy="6088097"/>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dpi="0" rotWithShape="1">
              <a:blip r:embed="rId2">
                <a:extLst>
                  <a:ext uri="{28A0092B-C50C-407E-A947-70E740481C1C}">
                    <a14:useLocalDpi xmlns:a14="http://schemas.microsoft.com/office/drawing/2010/main" val="0"/>
                  </a:ext>
                </a:extLst>
              </a:blip>
              <a:srcRect/>
              <a:stretch>
                <a:fillRect r="-3586"/>
              </a:stretch>
            </a:blipFill>
            <a:ln w="12700">
              <a:noFill/>
            </a:ln>
          </p:spPr>
          <p:txBody>
            <a:bodyPr/>
            <a:lstStyle/>
            <a:p>
              <a:endParaRPr lang="en-GB" dirty="0"/>
            </a:p>
          </p:txBody>
        </p:sp>
      </p:grpSp>
      <p:sp>
        <p:nvSpPr>
          <p:cNvPr id="12" name="TextBox 11">
            <a:extLst>
              <a:ext uri="{FF2B5EF4-FFF2-40B4-BE49-F238E27FC236}">
                <a16:creationId xmlns:a16="http://schemas.microsoft.com/office/drawing/2014/main" id="{4AE21FBE-5461-71A6-17B4-88CE7AE64CA7}"/>
              </a:ext>
            </a:extLst>
          </p:cNvPr>
          <p:cNvSpPr txBox="1"/>
          <p:nvPr/>
        </p:nvSpPr>
        <p:spPr>
          <a:xfrm>
            <a:off x="2646728" y="7982578"/>
            <a:ext cx="3647956" cy="1077218"/>
          </a:xfrm>
          <a:prstGeom prst="rect">
            <a:avLst/>
          </a:prstGeom>
          <a:noFill/>
        </p:spPr>
        <p:txBody>
          <a:bodyPr wrap="square">
            <a:spAutoFit/>
          </a:bodyPr>
          <a:lstStyle/>
          <a:p>
            <a:r>
              <a:rPr lang="en-GB" sz="1600" b="0" i="1" u="none" strike="noStrike" baseline="0" dirty="0">
                <a:solidFill>
                  <a:schemeClr val="bg1"/>
                </a:solidFill>
                <a:latin typeface="Montserrat" pitchFamily="2" charset="0"/>
              </a:rPr>
              <a:t>Gynaecologic trainees in the suture laboratory practise suturing (sewing biological tissue) </a:t>
            </a:r>
            <a:endParaRPr lang="en-GB" sz="1600" dirty="0">
              <a:solidFill>
                <a:schemeClr val="bg1"/>
              </a:solidFill>
              <a:latin typeface="Montserrat" pitchFamily="2" charset="0"/>
            </a:endParaRPr>
          </a:p>
        </p:txBody>
      </p:sp>
    </p:spTree>
    <p:extLst>
      <p:ext uri="{BB962C8B-B14F-4D97-AF65-F5344CB8AC3E}">
        <p14:creationId xmlns:p14="http://schemas.microsoft.com/office/powerpoint/2010/main" val="3677694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fade">
                                      <p:cBhvr>
                                        <p:cTn id="21" dur="1000"/>
                                        <p:tgtEl>
                                          <p:spTgt spid="6">
                                            <p:txEl>
                                              <p:pRg st="4" end="4"/>
                                            </p:txEl>
                                          </p:spTgt>
                                        </p:tgtEl>
                                      </p:cBhvr>
                                    </p:animEffect>
                                    <p:anim calcmode="lin" valueType="num">
                                      <p:cBhvr>
                                        <p:cTn id="22"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6" end="6"/>
                                            </p:txEl>
                                          </p:spTgt>
                                        </p:tgtEl>
                                        <p:attrNameLst>
                                          <p:attrName>style.visibility</p:attrName>
                                        </p:attrNameLst>
                                      </p:cBhvr>
                                      <p:to>
                                        <p:strVal val="visible"/>
                                      </p:to>
                                    </p:set>
                                    <p:animEffect transition="in" filter="fade">
                                      <p:cBhvr>
                                        <p:cTn id="28" dur="1000"/>
                                        <p:tgtEl>
                                          <p:spTgt spid="6">
                                            <p:txEl>
                                              <p:pRg st="6" end="6"/>
                                            </p:txEl>
                                          </p:spTgt>
                                        </p:tgtEl>
                                      </p:cBhvr>
                                    </p:animEffect>
                                    <p:anim calcmode="lin" valueType="num">
                                      <p:cBhvr>
                                        <p:cTn id="29"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animEffect transition="in" filter="fade">
                                      <p:cBhvr>
                                        <p:cTn id="35" dur="1000"/>
                                        <p:tgtEl>
                                          <p:spTgt spid="6">
                                            <p:txEl>
                                              <p:pRg st="8" end="8"/>
                                            </p:txEl>
                                          </p:spTgt>
                                        </p:tgtEl>
                                      </p:cBhvr>
                                    </p:animEffect>
                                    <p:anim calcmode="lin" valueType="num">
                                      <p:cBhvr>
                                        <p:cTn id="36"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987834" y="952499"/>
            <a:ext cx="8832566" cy="4572001"/>
            <a:chOff x="0" y="0"/>
            <a:chExt cx="6362700" cy="6575666"/>
          </a:xfrm>
          <a:solidFill>
            <a:srgbClr val="55B8AD"/>
          </a:solidFill>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w="12700">
              <a:noFill/>
            </a:ln>
          </p:spPr>
        </p:sp>
      </p:grpSp>
      <p:grpSp>
        <p:nvGrpSpPr>
          <p:cNvPr id="4" name="Group 4"/>
          <p:cNvGrpSpPr/>
          <p:nvPr/>
        </p:nvGrpSpPr>
        <p:grpSpPr>
          <a:xfrm rot="5400000">
            <a:off x="-1746485" y="1746485"/>
            <a:ext cx="10287000" cy="6794030"/>
            <a:chOff x="0" y="0"/>
            <a:chExt cx="3130550" cy="2067566"/>
          </a:xfrm>
          <a:solidFill>
            <a:srgbClr val="3660AA"/>
          </a:solidFill>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sp>
      </p:grpSp>
      <p:grpSp>
        <p:nvGrpSpPr>
          <p:cNvPr id="8" name="Group 8"/>
          <p:cNvGrpSpPr/>
          <p:nvPr/>
        </p:nvGrpSpPr>
        <p:grpSpPr>
          <a:xfrm rot="-5400000">
            <a:off x="15180088" y="1552792"/>
            <a:ext cx="5821495" cy="2715910"/>
            <a:chOff x="0" y="0"/>
            <a:chExt cx="3130550" cy="1460500"/>
          </a:xfrm>
          <a:solidFill>
            <a:srgbClr val="55B8AD"/>
          </a:solidFill>
        </p:grpSpPr>
        <p:sp>
          <p:nvSpPr>
            <p:cNvPr id="9" name="Freeform 9"/>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sp>
      </p:grpSp>
      <p:sp>
        <p:nvSpPr>
          <p:cNvPr id="11" name="TextBox 11"/>
          <p:cNvSpPr txBox="1"/>
          <p:nvPr/>
        </p:nvSpPr>
        <p:spPr>
          <a:xfrm>
            <a:off x="907057" y="9388654"/>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06       </a:t>
            </a:r>
            <a:r>
              <a:rPr lang="en-US" sz="1700" dirty="0">
                <a:solidFill>
                  <a:srgbClr val="FFFFFF"/>
                </a:solidFill>
                <a:latin typeface="Montserrat Semi-Bold Bold"/>
              </a:rPr>
              <a:t>futurumcareers.com</a:t>
            </a:r>
          </a:p>
        </p:txBody>
      </p:sp>
      <p:sp>
        <p:nvSpPr>
          <p:cNvPr id="6" name="TextBox 5">
            <a:extLst>
              <a:ext uri="{FF2B5EF4-FFF2-40B4-BE49-F238E27FC236}">
                <a16:creationId xmlns:a16="http://schemas.microsoft.com/office/drawing/2014/main" id="{A8131D08-B41D-E198-3A88-280F0D1D94E2}"/>
              </a:ext>
            </a:extLst>
          </p:cNvPr>
          <p:cNvSpPr txBox="1"/>
          <p:nvPr/>
        </p:nvSpPr>
        <p:spPr>
          <a:xfrm>
            <a:off x="11196807" y="2010506"/>
            <a:ext cx="6350384" cy="3970318"/>
          </a:xfrm>
          <a:prstGeom prst="rect">
            <a:avLst/>
          </a:prstGeom>
          <a:noFill/>
        </p:spPr>
        <p:txBody>
          <a:bodyPr wrap="square" rtlCol="0">
            <a:spAutoFit/>
          </a:bodyPr>
          <a:lstStyle/>
          <a:p>
            <a:endParaRPr lang="en-GB" sz="1800" b="0" i="0" u="none" strike="noStrike" baseline="0" dirty="0">
              <a:solidFill>
                <a:srgbClr val="000000"/>
              </a:solidFill>
              <a:latin typeface="Brandon Grotesque Regular"/>
            </a:endParaRPr>
          </a:p>
          <a:p>
            <a:endParaRPr lang="en-GB" dirty="0">
              <a:solidFill>
                <a:srgbClr val="000000"/>
              </a:solidFill>
              <a:latin typeface="Brandon Grotesque Regular"/>
            </a:endParaRPr>
          </a:p>
          <a:p>
            <a:r>
              <a:rPr lang="en-GB" sz="2400" b="0" i="0" u="none" strike="noStrike" baseline="0" dirty="0">
                <a:solidFill>
                  <a:schemeClr val="tx1">
                    <a:lumMod val="65000"/>
                    <a:lumOff val="35000"/>
                  </a:schemeClr>
                </a:solidFill>
                <a:latin typeface="Montserrat" pitchFamily="2" charset="0"/>
              </a:rPr>
              <a:t>Cindy is part of a team of </a:t>
            </a:r>
            <a:r>
              <a:rPr lang="en-GB" sz="2400" b="0" i="0" u="none" strike="noStrike" baseline="0" dirty="0">
                <a:solidFill>
                  <a:srgbClr val="3660AA"/>
                </a:solidFill>
                <a:latin typeface="Montserrat" pitchFamily="2" charset="0"/>
              </a:rPr>
              <a:t>surgeons</a:t>
            </a:r>
            <a:r>
              <a:rPr lang="en-GB" sz="2400" b="0" i="0" u="none" strike="noStrike" baseline="0" dirty="0">
                <a:solidFill>
                  <a:schemeClr val="tx1">
                    <a:lumMod val="65000"/>
                    <a:lumOff val="35000"/>
                  </a:schemeClr>
                </a:solidFill>
                <a:latin typeface="Montserrat" pitchFamily="2" charset="0"/>
              </a:rPr>
              <a:t>,</a:t>
            </a:r>
            <a:r>
              <a:rPr lang="en-GB" sz="2400" b="0" i="0" u="none" strike="noStrike" baseline="0" dirty="0">
                <a:solidFill>
                  <a:srgbClr val="000000"/>
                </a:solidFill>
                <a:latin typeface="Montserrat" pitchFamily="2" charset="0"/>
              </a:rPr>
              <a:t> </a:t>
            </a:r>
            <a:r>
              <a:rPr lang="en-GB" sz="2400" b="0" i="0" u="none" strike="noStrike" baseline="0" dirty="0">
                <a:solidFill>
                  <a:srgbClr val="3660AA"/>
                </a:solidFill>
                <a:latin typeface="Montserrat" pitchFamily="2" charset="0"/>
              </a:rPr>
              <a:t>biological scientists</a:t>
            </a:r>
            <a:r>
              <a:rPr lang="en-GB" sz="2400" b="0" i="0" u="none" strike="noStrike" baseline="0" dirty="0">
                <a:solidFill>
                  <a:schemeClr val="tx1">
                    <a:lumMod val="65000"/>
                    <a:lumOff val="35000"/>
                  </a:schemeClr>
                </a:solidFill>
                <a:latin typeface="Montserrat" pitchFamily="2" charset="0"/>
              </a:rPr>
              <a:t>,</a:t>
            </a:r>
            <a:r>
              <a:rPr lang="en-GB" sz="2400" b="0" i="0" u="none" strike="noStrike" baseline="0" dirty="0">
                <a:solidFill>
                  <a:srgbClr val="000000"/>
                </a:solidFill>
                <a:latin typeface="Montserrat" pitchFamily="2" charset="0"/>
              </a:rPr>
              <a:t> </a:t>
            </a:r>
            <a:r>
              <a:rPr lang="en-GB" sz="2400" b="0" i="0" u="none" strike="noStrike" baseline="0" dirty="0">
                <a:solidFill>
                  <a:srgbClr val="3660AA"/>
                </a:solidFill>
                <a:latin typeface="Montserrat" pitchFamily="2" charset="0"/>
              </a:rPr>
              <a:t>computational scientists </a:t>
            </a:r>
            <a:r>
              <a:rPr lang="en-GB" sz="2400" b="0" i="0" u="none" strike="noStrike" baseline="0" dirty="0">
                <a:solidFill>
                  <a:schemeClr val="tx1">
                    <a:lumMod val="65000"/>
                    <a:lumOff val="35000"/>
                  </a:schemeClr>
                </a:solidFill>
                <a:latin typeface="Montserrat" pitchFamily="2" charset="0"/>
              </a:rPr>
              <a:t>and</a:t>
            </a:r>
            <a:r>
              <a:rPr lang="en-GB" sz="2400" b="0" i="0" u="none" strike="noStrike" baseline="0" dirty="0">
                <a:solidFill>
                  <a:srgbClr val="000000"/>
                </a:solidFill>
                <a:latin typeface="Montserrat" pitchFamily="2" charset="0"/>
              </a:rPr>
              <a:t> </a:t>
            </a:r>
            <a:r>
              <a:rPr lang="en-GB" sz="2400" b="0" i="0" u="none" strike="noStrike" baseline="0" dirty="0">
                <a:solidFill>
                  <a:srgbClr val="3660AA"/>
                </a:solidFill>
                <a:latin typeface="Montserrat" pitchFamily="2" charset="0"/>
              </a:rPr>
              <a:t>medical research professionals</a:t>
            </a:r>
            <a:r>
              <a:rPr lang="en-GB" sz="2400" b="0" i="0" u="none" strike="noStrike" baseline="0" dirty="0">
                <a:solidFill>
                  <a:srgbClr val="000000"/>
                </a:solidFill>
                <a:latin typeface="Montserrat" pitchFamily="2" charset="0"/>
              </a:rPr>
              <a:t> </a:t>
            </a:r>
            <a:r>
              <a:rPr lang="en-GB" sz="2400" b="0" i="0" u="none" strike="noStrike" baseline="0" dirty="0">
                <a:solidFill>
                  <a:schemeClr val="tx1">
                    <a:lumMod val="65000"/>
                    <a:lumOff val="35000"/>
                  </a:schemeClr>
                </a:solidFill>
                <a:latin typeface="Montserrat" pitchFamily="2" charset="0"/>
              </a:rPr>
              <a:t>who have come together from six different universities across the US to study the lower urinary tract and improve treatments for LUTD. </a:t>
            </a:r>
          </a:p>
          <a:p>
            <a:endParaRPr lang="en-GB" sz="2400" dirty="0">
              <a:solidFill>
                <a:schemeClr val="tx1">
                  <a:lumMod val="65000"/>
                  <a:lumOff val="35000"/>
                </a:schemeClr>
              </a:solidFill>
              <a:latin typeface="Montserrat" pitchFamily="2" charset="0"/>
            </a:endParaRPr>
          </a:p>
          <a:p>
            <a:endParaRPr lang="en-GB" sz="2400" dirty="0">
              <a:solidFill>
                <a:srgbClr val="000000"/>
              </a:solidFill>
              <a:latin typeface="Montserrat" pitchFamily="2" charset="0"/>
            </a:endParaRPr>
          </a:p>
        </p:txBody>
      </p:sp>
      <p:sp>
        <p:nvSpPr>
          <p:cNvPr id="7" name="TextBox 16">
            <a:extLst>
              <a:ext uri="{FF2B5EF4-FFF2-40B4-BE49-F238E27FC236}">
                <a16:creationId xmlns:a16="http://schemas.microsoft.com/office/drawing/2014/main" id="{4471EC80-C39F-56E2-1D1E-B353DE5A8BD0}"/>
              </a:ext>
            </a:extLst>
          </p:cNvPr>
          <p:cNvSpPr txBox="1"/>
          <p:nvPr/>
        </p:nvSpPr>
        <p:spPr>
          <a:xfrm>
            <a:off x="11196806" y="782300"/>
            <a:ext cx="9231931" cy="956993"/>
          </a:xfrm>
          <a:prstGeom prst="rect">
            <a:avLst/>
          </a:prstGeom>
        </p:spPr>
        <p:txBody>
          <a:bodyPr lIns="0" tIns="0" rIns="0" bIns="0" rtlCol="0" anchor="t">
            <a:spAutoFit/>
          </a:bodyPr>
          <a:lstStyle/>
          <a:p>
            <a:pPr>
              <a:lnSpc>
                <a:spcPts val="8469"/>
              </a:lnSpc>
            </a:pPr>
            <a:r>
              <a:rPr lang="en-US" sz="4400" b="1" dirty="0">
                <a:solidFill>
                  <a:schemeClr val="tx1">
                    <a:lumMod val="65000"/>
                    <a:lumOff val="35000"/>
                  </a:schemeClr>
                </a:solidFill>
                <a:latin typeface="Montserrat" pitchFamily="2" charset="0"/>
              </a:rPr>
              <a:t>LURN</a:t>
            </a:r>
            <a:endParaRPr lang="en-US" sz="4400" dirty="0">
              <a:solidFill>
                <a:schemeClr val="tx1">
                  <a:lumMod val="65000"/>
                  <a:lumOff val="35000"/>
                </a:schemeClr>
              </a:solidFill>
              <a:latin typeface="Montserrat" pitchFamily="2" charset="0"/>
            </a:endParaRPr>
          </a:p>
        </p:txBody>
      </p:sp>
      <p:grpSp>
        <p:nvGrpSpPr>
          <p:cNvPr id="10" name="Group 2">
            <a:extLst>
              <a:ext uri="{FF2B5EF4-FFF2-40B4-BE49-F238E27FC236}">
                <a16:creationId xmlns:a16="http://schemas.microsoft.com/office/drawing/2014/main" id="{BEF1A14A-F802-E710-A57A-0FE93D6C5B70}"/>
              </a:ext>
            </a:extLst>
          </p:cNvPr>
          <p:cNvGrpSpPr>
            <a:grpSpLocks noChangeAspect="1"/>
          </p:cNvGrpSpPr>
          <p:nvPr/>
        </p:nvGrpSpPr>
        <p:grpSpPr>
          <a:xfrm>
            <a:off x="575688" y="1228205"/>
            <a:ext cx="10045430" cy="4067695"/>
            <a:chOff x="11954747" y="-313824"/>
            <a:chExt cx="5911194" cy="6328482"/>
          </a:xfrm>
          <a:blipFill dpi="0" rotWithShape="1">
            <a:blip r:embed="rId2">
              <a:extLst>
                <a:ext uri="{28A0092B-C50C-407E-A947-70E740481C1C}">
                  <a14:useLocalDpi xmlns:a14="http://schemas.microsoft.com/office/drawing/2010/main" val="0"/>
                </a:ext>
              </a:extLst>
            </a:blip>
            <a:srcRect/>
            <a:stretch>
              <a:fillRect/>
            </a:stretch>
          </a:blipFill>
        </p:grpSpPr>
        <p:sp>
          <p:nvSpPr>
            <p:cNvPr id="12" name="Freeform 3">
              <a:extLst>
                <a:ext uri="{FF2B5EF4-FFF2-40B4-BE49-F238E27FC236}">
                  <a16:creationId xmlns:a16="http://schemas.microsoft.com/office/drawing/2014/main" id="{E4E9E306-BEE6-E3A4-EC4D-72E53F274A68}"/>
                </a:ext>
              </a:extLst>
            </p:cNvPr>
            <p:cNvSpPr/>
            <p:nvPr/>
          </p:nvSpPr>
          <p:spPr>
            <a:xfrm>
              <a:off x="11954747" y="-313824"/>
              <a:ext cx="5911194" cy="6328482"/>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dpi="0" rotWithShape="1">
              <a:blip r:embed="rId3">
                <a:extLst>
                  <a:ext uri="{28A0092B-C50C-407E-A947-70E740481C1C}">
                    <a14:useLocalDpi xmlns:a14="http://schemas.microsoft.com/office/drawing/2010/main" val="0"/>
                  </a:ext>
                </a:extLst>
              </a:blip>
              <a:srcRect/>
              <a:stretch>
                <a:fillRect/>
              </a:stretch>
            </a:blipFill>
            <a:ln w="12700">
              <a:noFill/>
            </a:ln>
          </p:spPr>
        </p:sp>
      </p:grpSp>
      <p:sp>
        <p:nvSpPr>
          <p:cNvPr id="13" name="TextBox 12">
            <a:extLst>
              <a:ext uri="{FF2B5EF4-FFF2-40B4-BE49-F238E27FC236}">
                <a16:creationId xmlns:a16="http://schemas.microsoft.com/office/drawing/2014/main" id="{F06F2952-9E76-04D2-B05A-42ACF5361636}"/>
              </a:ext>
            </a:extLst>
          </p:cNvPr>
          <p:cNvSpPr txBox="1"/>
          <p:nvPr/>
        </p:nvSpPr>
        <p:spPr>
          <a:xfrm>
            <a:off x="2474089" y="8211120"/>
            <a:ext cx="3522355" cy="584775"/>
          </a:xfrm>
          <a:prstGeom prst="rect">
            <a:avLst/>
          </a:prstGeom>
          <a:noFill/>
        </p:spPr>
        <p:txBody>
          <a:bodyPr wrap="square">
            <a:spAutoFit/>
          </a:bodyPr>
          <a:lstStyle/>
          <a:p>
            <a:r>
              <a:rPr lang="en-GB" sz="1600" b="0" i="1" u="none" strike="noStrike" baseline="0" dirty="0">
                <a:solidFill>
                  <a:schemeClr val="bg1"/>
                </a:solidFill>
                <a:latin typeface="Montserrat" pitchFamily="2" charset="0"/>
              </a:rPr>
              <a:t>Cindy teaching in the operating room (OR) </a:t>
            </a:r>
            <a:endParaRPr lang="en-GB" sz="1600" dirty="0">
              <a:solidFill>
                <a:schemeClr val="bg1"/>
              </a:solidFill>
              <a:latin typeface="Montserrat" pitchFamily="2" charset="0"/>
            </a:endParaRPr>
          </a:p>
        </p:txBody>
      </p:sp>
      <p:sp>
        <p:nvSpPr>
          <p:cNvPr id="14" name="TextBox 13">
            <a:extLst>
              <a:ext uri="{FF2B5EF4-FFF2-40B4-BE49-F238E27FC236}">
                <a16:creationId xmlns:a16="http://schemas.microsoft.com/office/drawing/2014/main" id="{45ECACE3-A99D-8FA3-D3F3-13A76D855318}"/>
              </a:ext>
            </a:extLst>
          </p:cNvPr>
          <p:cNvSpPr txBox="1"/>
          <p:nvPr/>
        </p:nvSpPr>
        <p:spPr>
          <a:xfrm>
            <a:off x="7162800" y="5904477"/>
            <a:ext cx="10561333" cy="1107996"/>
          </a:xfrm>
          <a:prstGeom prst="rect">
            <a:avLst/>
          </a:prstGeom>
          <a:noFill/>
        </p:spPr>
        <p:txBody>
          <a:bodyPr wrap="square" rtlCol="0">
            <a:spAutoFit/>
          </a:bodyPr>
          <a:lstStyle/>
          <a:p>
            <a:r>
              <a:rPr lang="en-GB" sz="2400" b="0" i="0" u="none" strike="noStrike" baseline="0" dirty="0">
                <a:solidFill>
                  <a:schemeClr val="tx1">
                    <a:lumMod val="65000"/>
                    <a:lumOff val="35000"/>
                  </a:schemeClr>
                </a:solidFill>
                <a:latin typeface="Montserrat" pitchFamily="2" charset="0"/>
              </a:rPr>
              <a:t>The network was formed in 2012 and named </a:t>
            </a:r>
            <a:r>
              <a:rPr lang="en-GB" sz="2400" b="0" i="0" u="none" strike="noStrike" baseline="0" dirty="0">
                <a:solidFill>
                  <a:srgbClr val="3660AA"/>
                </a:solidFill>
                <a:latin typeface="Montserrat" pitchFamily="2" charset="0"/>
                <a:hlinkClick r:id="rId4"/>
              </a:rPr>
              <a:t>‘LURN: the Symptoms of Lower Urinary Tract Dysfunction Research Network’</a:t>
            </a:r>
            <a:r>
              <a:rPr lang="en-GB" sz="2400" b="0" i="0" u="none" strike="noStrike" baseline="0" dirty="0">
                <a:solidFill>
                  <a:schemeClr val="tx1">
                    <a:lumMod val="65000"/>
                    <a:lumOff val="35000"/>
                  </a:schemeClr>
                </a:solidFill>
                <a:latin typeface="Montserrat" pitchFamily="2" charset="0"/>
              </a:rPr>
              <a:t>.</a:t>
            </a:r>
            <a:r>
              <a:rPr lang="en-GB" sz="2400" b="0" i="0" u="none" strike="noStrike" baseline="0" dirty="0">
                <a:solidFill>
                  <a:srgbClr val="000000"/>
                </a:solidFill>
                <a:latin typeface="Montserrat" pitchFamily="2" charset="0"/>
              </a:rPr>
              <a:t> </a:t>
            </a:r>
          </a:p>
          <a:p>
            <a:endParaRPr lang="en-GB" dirty="0"/>
          </a:p>
        </p:txBody>
      </p:sp>
    </p:spTree>
    <p:extLst>
      <p:ext uri="{BB962C8B-B14F-4D97-AF65-F5344CB8AC3E}">
        <p14:creationId xmlns:p14="http://schemas.microsoft.com/office/powerpoint/2010/main" val="241581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1000"/>
                                        <p:tgtEl>
                                          <p:spTgt spid="6">
                                            <p:txEl>
                                              <p:pRg st="2" end="2"/>
                                            </p:txEl>
                                          </p:spTgt>
                                        </p:tgtEl>
                                      </p:cBhvr>
                                    </p:animEffect>
                                    <p:anim calcmode="lin" valueType="num">
                                      <p:cBhvr>
                                        <p:cTn id="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961048" y="805872"/>
            <a:ext cx="7030552" cy="7265872"/>
            <a:chOff x="0" y="0"/>
            <a:chExt cx="6362700" cy="6575666"/>
          </a:xfrm>
          <a:solidFill>
            <a:srgbClr val="55B8AD"/>
          </a:solidFill>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w="12700">
              <a:noFill/>
            </a:ln>
          </p:spPr>
        </p:sp>
      </p:grpSp>
      <p:grpSp>
        <p:nvGrpSpPr>
          <p:cNvPr id="4" name="Group 4"/>
          <p:cNvGrpSpPr/>
          <p:nvPr/>
        </p:nvGrpSpPr>
        <p:grpSpPr>
          <a:xfrm rot="5400000">
            <a:off x="-1746485" y="1738864"/>
            <a:ext cx="10287000" cy="6794030"/>
            <a:chOff x="0" y="0"/>
            <a:chExt cx="3130550" cy="2067566"/>
          </a:xfrm>
          <a:solidFill>
            <a:srgbClr val="3660AA"/>
          </a:solidFill>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sp>
      </p:grpSp>
      <p:grpSp>
        <p:nvGrpSpPr>
          <p:cNvPr id="8" name="Group 8"/>
          <p:cNvGrpSpPr/>
          <p:nvPr/>
        </p:nvGrpSpPr>
        <p:grpSpPr>
          <a:xfrm rot="-5400000">
            <a:off x="15128765" y="1545171"/>
            <a:ext cx="5821495" cy="2715910"/>
            <a:chOff x="0" y="0"/>
            <a:chExt cx="3130550" cy="1460500"/>
          </a:xfrm>
          <a:solidFill>
            <a:srgbClr val="55B8AD"/>
          </a:solidFill>
        </p:grpSpPr>
        <p:sp>
          <p:nvSpPr>
            <p:cNvPr id="9" name="Freeform 9"/>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sp>
      </p:grpSp>
      <p:sp>
        <p:nvSpPr>
          <p:cNvPr id="11" name="TextBox 11"/>
          <p:cNvSpPr txBox="1"/>
          <p:nvPr/>
        </p:nvSpPr>
        <p:spPr>
          <a:xfrm>
            <a:off x="907057" y="9173428"/>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07      </a:t>
            </a:r>
            <a:r>
              <a:rPr lang="en-US" sz="1700" dirty="0">
                <a:solidFill>
                  <a:srgbClr val="FFFFFF"/>
                </a:solidFill>
                <a:latin typeface="Montserrat Semi-Bold Bold"/>
              </a:rPr>
              <a:t>futurumcareers.com</a:t>
            </a:r>
          </a:p>
        </p:txBody>
      </p:sp>
      <p:sp>
        <p:nvSpPr>
          <p:cNvPr id="6" name="TextBox 5">
            <a:extLst>
              <a:ext uri="{FF2B5EF4-FFF2-40B4-BE49-F238E27FC236}">
                <a16:creationId xmlns:a16="http://schemas.microsoft.com/office/drawing/2014/main" id="{A8131D08-B41D-E198-3A88-280F0D1D94E2}"/>
              </a:ext>
            </a:extLst>
          </p:cNvPr>
          <p:cNvSpPr txBox="1"/>
          <p:nvPr/>
        </p:nvSpPr>
        <p:spPr>
          <a:xfrm>
            <a:off x="9181475" y="1821976"/>
            <a:ext cx="8153400" cy="6740307"/>
          </a:xfrm>
          <a:prstGeom prst="rect">
            <a:avLst/>
          </a:prstGeom>
          <a:noFill/>
        </p:spPr>
        <p:txBody>
          <a:bodyPr wrap="square" rtlCol="0">
            <a:spAutoFit/>
          </a:bodyPr>
          <a:lstStyle/>
          <a:p>
            <a:r>
              <a:rPr lang="en-GB" sz="2400" b="0" i="0" u="none" strike="noStrike" baseline="0" dirty="0">
                <a:solidFill>
                  <a:schemeClr val="tx1">
                    <a:lumMod val="65000"/>
                    <a:lumOff val="35000"/>
                  </a:schemeClr>
                </a:solidFill>
                <a:latin typeface="Montserrat" pitchFamily="2" charset="0"/>
              </a:rPr>
              <a:t>The initial research that has come out of </a:t>
            </a:r>
            <a:r>
              <a:rPr lang="en-GB" sz="2400" b="0" i="0" u="none" strike="noStrike" baseline="0" dirty="0">
                <a:solidFill>
                  <a:srgbClr val="3660AA"/>
                </a:solidFill>
                <a:latin typeface="Montserrat" pitchFamily="2" charset="0"/>
              </a:rPr>
              <a:t>LURN</a:t>
            </a:r>
            <a:r>
              <a:rPr lang="en-GB" sz="2400" b="0" i="0" u="none" strike="noStrike" baseline="0" dirty="0">
                <a:solidFill>
                  <a:srgbClr val="000000"/>
                </a:solidFill>
                <a:latin typeface="Montserrat" pitchFamily="2" charset="0"/>
              </a:rPr>
              <a:t> </a:t>
            </a:r>
            <a:r>
              <a:rPr lang="en-GB" sz="2400" b="0" i="0" u="none" strike="noStrike" baseline="0" dirty="0">
                <a:solidFill>
                  <a:schemeClr val="tx1">
                    <a:lumMod val="65000"/>
                    <a:lumOff val="35000"/>
                  </a:schemeClr>
                </a:solidFill>
                <a:latin typeface="Montserrat" pitchFamily="2" charset="0"/>
              </a:rPr>
              <a:t>shows that not only are there different symptoms among patients, but also differences in </a:t>
            </a:r>
            <a:r>
              <a:rPr lang="en-GB" sz="2400" b="0" i="0" u="none" strike="noStrike" baseline="0" dirty="0">
                <a:solidFill>
                  <a:srgbClr val="3660AA"/>
                </a:solidFill>
                <a:latin typeface="Montserrat" pitchFamily="2" charset="0"/>
              </a:rPr>
              <a:t>demographics</a:t>
            </a:r>
            <a:r>
              <a:rPr lang="en-GB" sz="2400" b="0" i="0" u="none" strike="noStrike" baseline="0" dirty="0">
                <a:solidFill>
                  <a:schemeClr val="tx1">
                    <a:lumMod val="65000"/>
                    <a:lumOff val="35000"/>
                  </a:schemeClr>
                </a:solidFill>
                <a:latin typeface="Montserrat" pitchFamily="2" charset="0"/>
              </a:rPr>
              <a:t>,</a:t>
            </a:r>
            <a:r>
              <a:rPr lang="en-GB" sz="2400" b="0" i="0" u="none" strike="noStrike" baseline="0" dirty="0">
                <a:solidFill>
                  <a:srgbClr val="000000"/>
                </a:solidFill>
                <a:latin typeface="Montserrat" pitchFamily="2" charset="0"/>
              </a:rPr>
              <a:t> </a:t>
            </a:r>
            <a:r>
              <a:rPr lang="en-GB" sz="2400" b="0" i="0" u="none" strike="noStrike" baseline="0" dirty="0">
                <a:solidFill>
                  <a:srgbClr val="3660AA"/>
                </a:solidFill>
                <a:latin typeface="Montserrat" pitchFamily="2" charset="0"/>
              </a:rPr>
              <a:t>medical conditions</a:t>
            </a:r>
            <a:r>
              <a:rPr lang="en-GB" sz="2400" b="0" i="0" u="none" strike="noStrike" baseline="0" dirty="0">
                <a:solidFill>
                  <a:srgbClr val="000000"/>
                </a:solidFill>
                <a:latin typeface="Montserrat" pitchFamily="2" charset="0"/>
              </a:rPr>
              <a:t> </a:t>
            </a:r>
            <a:r>
              <a:rPr lang="en-GB" sz="2400" b="0" i="0" u="none" strike="noStrike" baseline="0" dirty="0">
                <a:solidFill>
                  <a:schemeClr val="tx1">
                    <a:lumMod val="65000"/>
                    <a:lumOff val="35000"/>
                  </a:schemeClr>
                </a:solidFill>
                <a:latin typeface="Montserrat" pitchFamily="2" charset="0"/>
              </a:rPr>
              <a:t>and</a:t>
            </a:r>
            <a:r>
              <a:rPr lang="en-GB" sz="2400" b="0" i="0" u="none" strike="noStrike" baseline="0" dirty="0">
                <a:solidFill>
                  <a:srgbClr val="000000"/>
                </a:solidFill>
                <a:latin typeface="Montserrat" pitchFamily="2" charset="0"/>
              </a:rPr>
              <a:t> </a:t>
            </a:r>
            <a:r>
              <a:rPr lang="en-GB" sz="2400" b="0" i="0" u="none" strike="noStrike" baseline="0" dirty="0">
                <a:solidFill>
                  <a:srgbClr val="3660AA"/>
                </a:solidFill>
                <a:latin typeface="Montserrat" pitchFamily="2" charset="0"/>
              </a:rPr>
              <a:t>biological variables</a:t>
            </a:r>
            <a:r>
              <a:rPr lang="en-GB" sz="2400" b="0" i="0" u="none" strike="noStrike" baseline="0" dirty="0">
                <a:solidFill>
                  <a:srgbClr val="000000"/>
                </a:solidFill>
                <a:latin typeface="Montserrat" pitchFamily="2" charset="0"/>
              </a:rPr>
              <a:t> </a:t>
            </a:r>
            <a:r>
              <a:rPr lang="en-GB" sz="2400" b="0" i="0" u="none" strike="noStrike" baseline="0" dirty="0">
                <a:solidFill>
                  <a:schemeClr val="tx1">
                    <a:lumMod val="65000"/>
                    <a:lumOff val="35000"/>
                  </a:schemeClr>
                </a:solidFill>
                <a:latin typeface="Montserrat" pitchFamily="2" charset="0"/>
              </a:rPr>
              <a:t>between patients. </a:t>
            </a:r>
          </a:p>
          <a:p>
            <a:endParaRPr lang="en-GB" sz="2400" b="0" i="0" u="none" strike="noStrike" baseline="0" dirty="0">
              <a:solidFill>
                <a:srgbClr val="000000"/>
              </a:solidFill>
              <a:latin typeface="Montserrat" pitchFamily="2" charset="0"/>
            </a:endParaRPr>
          </a:p>
          <a:p>
            <a:r>
              <a:rPr lang="en-GB" sz="2400" b="0" i="0" u="none" strike="noStrike" baseline="0" dirty="0">
                <a:solidFill>
                  <a:schemeClr val="tx1">
                    <a:lumMod val="65000"/>
                    <a:lumOff val="35000"/>
                  </a:schemeClr>
                </a:solidFill>
                <a:latin typeface="Montserrat" pitchFamily="2" charset="0"/>
              </a:rPr>
              <a:t>Cindy and the LURN team used </a:t>
            </a:r>
            <a:r>
              <a:rPr lang="en-GB" sz="2400" b="0" i="0" u="none" strike="noStrike" baseline="0" dirty="0">
                <a:solidFill>
                  <a:srgbClr val="3660AA"/>
                </a:solidFill>
                <a:latin typeface="Montserrat" pitchFamily="2" charset="0"/>
              </a:rPr>
              <a:t>advanced statistics </a:t>
            </a:r>
            <a:r>
              <a:rPr lang="en-GB" sz="2400" b="0" i="0" u="none" strike="noStrike" baseline="0" dirty="0">
                <a:solidFill>
                  <a:schemeClr val="tx1">
                    <a:lumMod val="65000"/>
                    <a:lumOff val="35000"/>
                  </a:schemeClr>
                </a:solidFill>
                <a:latin typeface="Montserrat" pitchFamily="2" charset="0"/>
              </a:rPr>
              <a:t>to group individuals together into </a:t>
            </a:r>
            <a:r>
              <a:rPr lang="en-GB" sz="2400" b="0" i="0" u="none" strike="noStrike" baseline="0" dirty="0">
                <a:solidFill>
                  <a:srgbClr val="3660AA"/>
                </a:solidFill>
                <a:latin typeface="Montserrat" pitchFamily="2" charset="0"/>
              </a:rPr>
              <a:t>subtypes</a:t>
            </a:r>
            <a:r>
              <a:rPr lang="en-GB" sz="2400" b="0" i="0" u="none" strike="noStrike" baseline="0" dirty="0">
                <a:solidFill>
                  <a:srgbClr val="000000"/>
                </a:solidFill>
                <a:latin typeface="Montserrat" pitchFamily="2" charset="0"/>
              </a:rPr>
              <a:t> </a:t>
            </a:r>
            <a:r>
              <a:rPr lang="en-GB" sz="2400" b="0" i="0" u="none" strike="noStrike" baseline="0" dirty="0">
                <a:solidFill>
                  <a:schemeClr val="tx1">
                    <a:lumMod val="65000"/>
                    <a:lumOff val="35000"/>
                  </a:schemeClr>
                </a:solidFill>
                <a:latin typeface="Montserrat" pitchFamily="2" charset="0"/>
              </a:rPr>
              <a:t>according to the similarity of their </a:t>
            </a:r>
            <a:r>
              <a:rPr lang="en-GB" sz="2400" b="0" i="0" u="none" strike="noStrike" baseline="0" dirty="0">
                <a:solidFill>
                  <a:srgbClr val="3660AA"/>
                </a:solidFill>
                <a:latin typeface="Montserrat" pitchFamily="2" charset="0"/>
              </a:rPr>
              <a:t>symptoms</a:t>
            </a:r>
            <a:r>
              <a:rPr lang="en-GB" sz="2400" b="0" i="0" u="none" strike="noStrike" baseline="0" dirty="0">
                <a:solidFill>
                  <a:schemeClr val="tx1">
                    <a:lumMod val="65000"/>
                    <a:lumOff val="35000"/>
                  </a:schemeClr>
                </a:solidFill>
                <a:latin typeface="Montserrat" pitchFamily="2" charset="0"/>
              </a:rPr>
              <a:t>. </a:t>
            </a:r>
            <a:endParaRPr lang="en-GB" sz="2400" dirty="0">
              <a:solidFill>
                <a:schemeClr val="tx1">
                  <a:lumMod val="65000"/>
                  <a:lumOff val="35000"/>
                </a:schemeClr>
              </a:solidFill>
              <a:latin typeface="Montserrat" pitchFamily="2" charset="0"/>
            </a:endParaRPr>
          </a:p>
          <a:p>
            <a:endParaRPr lang="en-GB" sz="2400" b="0" i="0" u="none" strike="noStrike" baseline="0" dirty="0">
              <a:solidFill>
                <a:srgbClr val="000000"/>
              </a:solidFill>
              <a:latin typeface="Montserrat" pitchFamily="2" charset="0"/>
            </a:endParaRPr>
          </a:p>
          <a:p>
            <a:r>
              <a:rPr lang="en-GB" sz="2400" dirty="0">
                <a:solidFill>
                  <a:schemeClr val="tx1">
                    <a:lumMod val="65000"/>
                    <a:lumOff val="35000"/>
                  </a:schemeClr>
                </a:solidFill>
                <a:latin typeface="Montserrat" pitchFamily="2" charset="0"/>
              </a:rPr>
              <a:t>T</a:t>
            </a:r>
            <a:r>
              <a:rPr lang="en-GB" sz="2400" b="0" i="0" u="none" strike="noStrike" baseline="0" dirty="0">
                <a:solidFill>
                  <a:schemeClr val="tx1">
                    <a:lumMod val="65000"/>
                    <a:lumOff val="35000"/>
                  </a:schemeClr>
                </a:solidFill>
                <a:latin typeface="Montserrat" pitchFamily="2" charset="0"/>
              </a:rPr>
              <a:t>hey found that </a:t>
            </a:r>
            <a:r>
              <a:rPr lang="en-GB" sz="2400" b="0" i="0" u="none" strike="noStrike" baseline="0" dirty="0">
                <a:solidFill>
                  <a:srgbClr val="3660AA"/>
                </a:solidFill>
                <a:latin typeface="Montserrat" pitchFamily="2" charset="0"/>
              </a:rPr>
              <a:t>symptom improvement </a:t>
            </a:r>
            <a:r>
              <a:rPr lang="en-GB" sz="2400" b="0" i="0" u="none" strike="noStrike" baseline="0" dirty="0">
                <a:solidFill>
                  <a:schemeClr val="tx1">
                    <a:lumMod val="65000"/>
                    <a:lumOff val="35000"/>
                  </a:schemeClr>
                </a:solidFill>
                <a:latin typeface="Montserrat" pitchFamily="2" charset="0"/>
              </a:rPr>
              <a:t>varied by subtype, meaning that some subtypes responded better to therapies than others. </a:t>
            </a:r>
          </a:p>
          <a:p>
            <a:endParaRPr lang="en-GB" sz="2400" b="0" i="0" u="none" strike="noStrike" baseline="0" dirty="0">
              <a:solidFill>
                <a:schemeClr val="tx1">
                  <a:lumMod val="65000"/>
                  <a:lumOff val="35000"/>
                </a:schemeClr>
              </a:solidFill>
              <a:latin typeface="Montserrat" pitchFamily="2" charset="0"/>
            </a:endParaRPr>
          </a:p>
          <a:p>
            <a:r>
              <a:rPr lang="en-GB" sz="2400" i="0" u="none" strike="noStrike" baseline="0" dirty="0">
                <a:solidFill>
                  <a:schemeClr val="tx1">
                    <a:lumMod val="65000"/>
                    <a:lumOff val="35000"/>
                  </a:schemeClr>
                </a:solidFill>
                <a:latin typeface="Montserrat" pitchFamily="2" charset="0"/>
              </a:rPr>
              <a:t>To learn more about the research that Cindy and the LURN team are conducting, read her </a:t>
            </a:r>
            <a:r>
              <a:rPr lang="en-GB" sz="2400" i="0" u="none" strike="noStrike" baseline="0" dirty="0" err="1">
                <a:solidFill>
                  <a:schemeClr val="tx1">
                    <a:lumMod val="65000"/>
                    <a:lumOff val="35000"/>
                  </a:schemeClr>
                </a:solidFill>
                <a:latin typeface="Montserrat" pitchFamily="2" charset="0"/>
              </a:rPr>
              <a:t>Futurum</a:t>
            </a:r>
            <a:r>
              <a:rPr lang="en-GB" sz="2400" i="0" u="none" strike="noStrike" baseline="0" dirty="0">
                <a:solidFill>
                  <a:schemeClr val="tx1">
                    <a:lumMod val="65000"/>
                    <a:lumOff val="35000"/>
                  </a:schemeClr>
                </a:solidFill>
                <a:latin typeface="Montserrat" pitchFamily="2" charset="0"/>
              </a:rPr>
              <a:t> article: </a:t>
            </a:r>
            <a:r>
              <a:rPr lang="en-GB" sz="2400" i="0" u="none" strike="noStrike" baseline="0" dirty="0">
                <a:solidFill>
                  <a:srgbClr val="000000"/>
                </a:solidFill>
                <a:latin typeface="Montserrat" pitchFamily="2" charset="0"/>
                <a:hlinkClick r:id="rId2"/>
              </a:rPr>
              <a:t>What causes problems with the lower urinary tract? </a:t>
            </a:r>
            <a:endParaRPr lang="en-GB" sz="2400" dirty="0">
              <a:latin typeface="Montserrat" pitchFamily="2" charset="0"/>
            </a:endParaRPr>
          </a:p>
        </p:txBody>
      </p:sp>
      <p:grpSp>
        <p:nvGrpSpPr>
          <p:cNvPr id="7" name="Group 2">
            <a:extLst>
              <a:ext uri="{FF2B5EF4-FFF2-40B4-BE49-F238E27FC236}">
                <a16:creationId xmlns:a16="http://schemas.microsoft.com/office/drawing/2014/main" id="{A54D40F8-0098-9C28-DFBA-C2BEAF19937C}"/>
              </a:ext>
            </a:extLst>
          </p:cNvPr>
          <p:cNvGrpSpPr>
            <a:grpSpLocks noChangeAspect="1"/>
          </p:cNvGrpSpPr>
          <p:nvPr/>
        </p:nvGrpSpPr>
        <p:grpSpPr>
          <a:xfrm>
            <a:off x="381000" y="1004403"/>
            <a:ext cx="8407329" cy="6868823"/>
            <a:chOff x="0" y="0"/>
            <a:chExt cx="6362700" cy="6575666"/>
          </a:xfrm>
          <a:blipFill dpi="0" rotWithShape="1">
            <a:blip r:embed="rId3">
              <a:extLst>
                <a:ext uri="{28A0092B-C50C-407E-A947-70E740481C1C}">
                  <a14:useLocalDpi xmlns:a14="http://schemas.microsoft.com/office/drawing/2010/main" val="0"/>
                </a:ext>
              </a:extLst>
            </a:blip>
            <a:srcRect/>
            <a:stretch>
              <a:fillRect/>
            </a:stretch>
          </a:blipFill>
        </p:grpSpPr>
        <p:sp>
          <p:nvSpPr>
            <p:cNvPr id="10" name="Freeform 3">
              <a:extLst>
                <a:ext uri="{FF2B5EF4-FFF2-40B4-BE49-F238E27FC236}">
                  <a16:creationId xmlns:a16="http://schemas.microsoft.com/office/drawing/2014/main" id="{9341BCDE-6BCA-BBAF-7C15-D17A958942A6}"/>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w="12700">
              <a:noFill/>
            </a:ln>
          </p:spPr>
        </p:sp>
      </p:grpSp>
    </p:spTree>
    <p:extLst>
      <p:ext uri="{BB962C8B-B14F-4D97-AF65-F5344CB8AC3E}">
        <p14:creationId xmlns:p14="http://schemas.microsoft.com/office/powerpoint/2010/main" val="3928896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fade">
                                      <p:cBhvr>
                                        <p:cTn id="21" dur="1000"/>
                                        <p:tgtEl>
                                          <p:spTgt spid="6">
                                            <p:txEl>
                                              <p:pRg st="4" end="4"/>
                                            </p:txEl>
                                          </p:spTgt>
                                        </p:tgtEl>
                                      </p:cBhvr>
                                    </p:animEffect>
                                    <p:anim calcmode="lin" valueType="num">
                                      <p:cBhvr>
                                        <p:cTn id="22"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6" end="6"/>
                                            </p:txEl>
                                          </p:spTgt>
                                        </p:tgtEl>
                                        <p:attrNameLst>
                                          <p:attrName>style.visibility</p:attrName>
                                        </p:attrNameLst>
                                      </p:cBhvr>
                                      <p:to>
                                        <p:strVal val="visible"/>
                                      </p:to>
                                    </p:set>
                                    <p:animEffect transition="in" filter="fade">
                                      <p:cBhvr>
                                        <p:cTn id="28" dur="1000"/>
                                        <p:tgtEl>
                                          <p:spTgt spid="6">
                                            <p:txEl>
                                              <p:pRg st="6" end="6"/>
                                            </p:txEl>
                                          </p:spTgt>
                                        </p:tgtEl>
                                      </p:cBhvr>
                                    </p:animEffect>
                                    <p:anim calcmode="lin" valueType="num">
                                      <p:cBhvr>
                                        <p:cTn id="29"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rt&#10;&#10;Description automatically generated">
            <a:extLst>
              <a:ext uri="{FF2B5EF4-FFF2-40B4-BE49-F238E27FC236}">
                <a16:creationId xmlns:a16="http://schemas.microsoft.com/office/drawing/2014/main" id="{DDA6C1CB-7037-0D30-49EF-B67015A6483B}"/>
              </a:ext>
            </a:extLst>
          </p:cNvPr>
          <p:cNvPicPr>
            <a:picLocks noChangeAspect="1"/>
          </p:cNvPicPr>
          <p:nvPr/>
        </p:nvPicPr>
        <p:blipFill rotWithShape="1">
          <a:blip r:embed="rId2">
            <a:extLst>
              <a:ext uri="{28A0092B-C50C-407E-A947-70E740481C1C}">
                <a14:useLocalDpi xmlns:a14="http://schemas.microsoft.com/office/drawing/2010/main" val="0"/>
              </a:ext>
            </a:extLst>
          </a:blip>
          <a:srcRect t="6584" r="30523"/>
          <a:stretch/>
        </p:blipFill>
        <p:spPr>
          <a:xfrm>
            <a:off x="4648201" y="0"/>
            <a:ext cx="13639800" cy="10325100"/>
          </a:xfrm>
          <a:prstGeom prst="rect">
            <a:avLst/>
          </a:prstGeom>
        </p:spPr>
      </p:pic>
      <p:grpSp>
        <p:nvGrpSpPr>
          <p:cNvPr id="4" name="Group 4"/>
          <p:cNvGrpSpPr/>
          <p:nvPr/>
        </p:nvGrpSpPr>
        <p:grpSpPr>
          <a:xfrm>
            <a:off x="1083284" y="2611457"/>
            <a:ext cx="11227525" cy="6666218"/>
            <a:chOff x="0" y="0"/>
            <a:chExt cx="7846638" cy="4409338"/>
          </a:xfrm>
          <a:solidFill>
            <a:srgbClr val="55B8AD"/>
          </a:solidFill>
        </p:grpSpPr>
        <p:sp>
          <p:nvSpPr>
            <p:cNvPr id="5" name="Freeform 5"/>
            <p:cNvSpPr/>
            <p:nvPr/>
          </p:nvSpPr>
          <p:spPr>
            <a:xfrm>
              <a:off x="0" y="0"/>
              <a:ext cx="7846638" cy="4409338"/>
            </a:xfrm>
            <a:custGeom>
              <a:avLst/>
              <a:gdLst/>
              <a:ahLst/>
              <a:cxnLst/>
              <a:rect l="l" t="t" r="r" b="b"/>
              <a:pathLst>
                <a:path w="7846638" h="4409338">
                  <a:moveTo>
                    <a:pt x="7722178" y="4409338"/>
                  </a:moveTo>
                  <a:lnTo>
                    <a:pt x="124460" y="4409338"/>
                  </a:lnTo>
                  <a:cubicBezTo>
                    <a:pt x="55880" y="4409338"/>
                    <a:pt x="0" y="4353458"/>
                    <a:pt x="0" y="4284878"/>
                  </a:cubicBezTo>
                  <a:lnTo>
                    <a:pt x="0" y="124460"/>
                  </a:lnTo>
                  <a:cubicBezTo>
                    <a:pt x="0" y="55880"/>
                    <a:pt x="55880" y="0"/>
                    <a:pt x="124460" y="0"/>
                  </a:cubicBezTo>
                  <a:lnTo>
                    <a:pt x="7722178" y="0"/>
                  </a:lnTo>
                  <a:cubicBezTo>
                    <a:pt x="7790759" y="0"/>
                    <a:pt x="7846638" y="55880"/>
                    <a:pt x="7846638" y="124460"/>
                  </a:cubicBezTo>
                  <a:lnTo>
                    <a:pt x="7846638" y="4284878"/>
                  </a:lnTo>
                  <a:cubicBezTo>
                    <a:pt x="7846638" y="4353458"/>
                    <a:pt x="7790759" y="4409338"/>
                    <a:pt x="7722178" y="4409338"/>
                  </a:cubicBezTo>
                  <a:close/>
                </a:path>
              </a:pathLst>
            </a:custGeom>
            <a:grpFill/>
          </p:spPr>
        </p:sp>
      </p:grpSp>
      <p:grpSp>
        <p:nvGrpSpPr>
          <p:cNvPr id="6" name="Group 6"/>
          <p:cNvGrpSpPr/>
          <p:nvPr/>
        </p:nvGrpSpPr>
        <p:grpSpPr>
          <a:xfrm rot="-5400000">
            <a:off x="10790355" y="2743896"/>
            <a:ext cx="10287000" cy="4799209"/>
            <a:chOff x="0" y="0"/>
            <a:chExt cx="3130550" cy="1460500"/>
          </a:xfrm>
          <a:solidFill>
            <a:srgbClr val="3660AA"/>
          </a:solidFill>
        </p:grpSpPr>
        <p:sp>
          <p:nvSpPr>
            <p:cNvPr id="7" name="Freeform 7"/>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sp>
      </p:grpSp>
      <p:grpSp>
        <p:nvGrpSpPr>
          <p:cNvPr id="10" name="Group 10"/>
          <p:cNvGrpSpPr/>
          <p:nvPr/>
        </p:nvGrpSpPr>
        <p:grpSpPr>
          <a:xfrm rot="5400000">
            <a:off x="-937583" y="937583"/>
            <a:ext cx="10287000" cy="8411834"/>
            <a:chOff x="0" y="0"/>
            <a:chExt cx="3130550" cy="2559898"/>
          </a:xfrm>
          <a:solidFill>
            <a:srgbClr val="3660AA"/>
          </a:solidFill>
        </p:grpSpPr>
        <p:sp>
          <p:nvSpPr>
            <p:cNvPr id="11" name="Freeform 11"/>
            <p:cNvSpPr/>
            <p:nvPr/>
          </p:nvSpPr>
          <p:spPr>
            <a:xfrm>
              <a:off x="0" y="0"/>
              <a:ext cx="3130550" cy="2559898"/>
            </a:xfrm>
            <a:custGeom>
              <a:avLst/>
              <a:gdLst/>
              <a:ahLst/>
              <a:cxnLst/>
              <a:rect l="l" t="t" r="r" b="b"/>
              <a:pathLst>
                <a:path w="3130550" h="2559898">
                  <a:moveTo>
                    <a:pt x="0" y="1123950"/>
                  </a:moveTo>
                  <a:lnTo>
                    <a:pt x="0" y="2559898"/>
                  </a:lnTo>
                  <a:lnTo>
                    <a:pt x="3130550" y="2559898"/>
                  </a:lnTo>
                  <a:lnTo>
                    <a:pt x="3130550" y="0"/>
                  </a:lnTo>
                  <a:close/>
                </a:path>
              </a:pathLst>
            </a:custGeom>
            <a:grpFill/>
          </p:spPr>
        </p:sp>
      </p:grpSp>
      <p:grpSp>
        <p:nvGrpSpPr>
          <p:cNvPr id="12" name="Group 12"/>
          <p:cNvGrpSpPr/>
          <p:nvPr/>
        </p:nvGrpSpPr>
        <p:grpSpPr>
          <a:xfrm>
            <a:off x="1028700" y="2896956"/>
            <a:ext cx="10918451" cy="6208944"/>
            <a:chOff x="0" y="0"/>
            <a:chExt cx="7630634" cy="3996966"/>
          </a:xfrm>
        </p:grpSpPr>
        <p:sp>
          <p:nvSpPr>
            <p:cNvPr id="13" name="Freeform 13"/>
            <p:cNvSpPr/>
            <p:nvPr/>
          </p:nvSpPr>
          <p:spPr>
            <a:xfrm>
              <a:off x="0" y="0"/>
              <a:ext cx="7630634" cy="3996966"/>
            </a:xfrm>
            <a:custGeom>
              <a:avLst/>
              <a:gdLst/>
              <a:ahLst/>
              <a:cxnLst/>
              <a:rect l="l" t="t" r="r" b="b"/>
              <a:pathLst>
                <a:path w="7630634" h="3996966">
                  <a:moveTo>
                    <a:pt x="7506174" y="3996966"/>
                  </a:moveTo>
                  <a:lnTo>
                    <a:pt x="124460" y="3996966"/>
                  </a:lnTo>
                  <a:cubicBezTo>
                    <a:pt x="55880" y="3996966"/>
                    <a:pt x="0" y="3941087"/>
                    <a:pt x="0" y="3872506"/>
                  </a:cubicBezTo>
                  <a:lnTo>
                    <a:pt x="0" y="124460"/>
                  </a:lnTo>
                  <a:cubicBezTo>
                    <a:pt x="0" y="55880"/>
                    <a:pt x="55880" y="0"/>
                    <a:pt x="124460" y="0"/>
                  </a:cubicBezTo>
                  <a:lnTo>
                    <a:pt x="7506174" y="0"/>
                  </a:lnTo>
                  <a:cubicBezTo>
                    <a:pt x="7574754" y="0"/>
                    <a:pt x="7630634" y="55880"/>
                    <a:pt x="7630634" y="124460"/>
                  </a:cubicBezTo>
                  <a:lnTo>
                    <a:pt x="7630634" y="3872507"/>
                  </a:lnTo>
                  <a:cubicBezTo>
                    <a:pt x="7630634" y="3941087"/>
                    <a:pt x="7574754" y="3996966"/>
                    <a:pt x="7506174" y="3996966"/>
                  </a:cubicBezTo>
                  <a:close/>
                </a:path>
              </a:pathLst>
            </a:custGeom>
            <a:solidFill>
              <a:srgbClr val="FFFFFF"/>
            </a:solidFill>
          </p:spPr>
        </p:sp>
      </p:grpSp>
      <p:pic>
        <p:nvPicPr>
          <p:cNvPr id="14" name="Picture 14"/>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rot="-5400000">
            <a:off x="13953747" y="621291"/>
            <a:ext cx="699726" cy="814819"/>
          </a:xfrm>
          <a:prstGeom prst="rect">
            <a:avLst/>
          </a:prstGeom>
        </p:spPr>
      </p:pic>
      <p:grpSp>
        <p:nvGrpSpPr>
          <p:cNvPr id="15" name="Group 15"/>
          <p:cNvGrpSpPr/>
          <p:nvPr/>
        </p:nvGrpSpPr>
        <p:grpSpPr>
          <a:xfrm rot="5400000">
            <a:off x="3597358" y="-2845860"/>
            <a:ext cx="1480331" cy="8675048"/>
            <a:chOff x="0" y="0"/>
            <a:chExt cx="3130550" cy="18248691"/>
          </a:xfrm>
          <a:solidFill>
            <a:srgbClr val="55B8AD"/>
          </a:solidFill>
        </p:grpSpPr>
        <p:sp>
          <p:nvSpPr>
            <p:cNvPr id="16" name="Freeform 16"/>
            <p:cNvSpPr/>
            <p:nvPr/>
          </p:nvSpPr>
          <p:spPr>
            <a:xfrm>
              <a:off x="0" y="0"/>
              <a:ext cx="3130550" cy="18248691"/>
            </a:xfrm>
            <a:custGeom>
              <a:avLst/>
              <a:gdLst/>
              <a:ahLst/>
              <a:cxnLst/>
              <a:rect l="l" t="t" r="r" b="b"/>
              <a:pathLst>
                <a:path w="3130550" h="18248691">
                  <a:moveTo>
                    <a:pt x="0" y="1123950"/>
                  </a:moveTo>
                  <a:lnTo>
                    <a:pt x="0" y="18248691"/>
                  </a:lnTo>
                  <a:lnTo>
                    <a:pt x="3130550" y="18248691"/>
                  </a:lnTo>
                  <a:lnTo>
                    <a:pt x="3130550" y="0"/>
                  </a:lnTo>
                  <a:close/>
                </a:path>
              </a:pathLst>
            </a:custGeom>
            <a:grpFill/>
          </p:spPr>
        </p:sp>
      </p:grpSp>
      <p:grpSp>
        <p:nvGrpSpPr>
          <p:cNvPr id="17" name="Group 17"/>
          <p:cNvGrpSpPr/>
          <p:nvPr/>
        </p:nvGrpSpPr>
        <p:grpSpPr>
          <a:xfrm>
            <a:off x="1295400" y="3238500"/>
            <a:ext cx="10313826" cy="5562600"/>
            <a:chOff x="0" y="0"/>
            <a:chExt cx="7208077" cy="3623869"/>
          </a:xfrm>
        </p:grpSpPr>
        <p:sp>
          <p:nvSpPr>
            <p:cNvPr id="18" name="Freeform 18"/>
            <p:cNvSpPr/>
            <p:nvPr/>
          </p:nvSpPr>
          <p:spPr>
            <a:xfrm>
              <a:off x="0" y="0"/>
              <a:ext cx="7208077" cy="3623869"/>
            </a:xfrm>
            <a:custGeom>
              <a:avLst/>
              <a:gdLst/>
              <a:ahLst/>
              <a:cxnLst/>
              <a:rect l="l" t="t" r="r" b="b"/>
              <a:pathLst>
                <a:path w="7208077" h="3623869">
                  <a:moveTo>
                    <a:pt x="7083616" y="3623869"/>
                  </a:moveTo>
                  <a:lnTo>
                    <a:pt x="124460" y="3623869"/>
                  </a:lnTo>
                  <a:cubicBezTo>
                    <a:pt x="55880" y="3623869"/>
                    <a:pt x="0" y="3567988"/>
                    <a:pt x="0" y="3499408"/>
                  </a:cubicBezTo>
                  <a:lnTo>
                    <a:pt x="0" y="124460"/>
                  </a:lnTo>
                  <a:cubicBezTo>
                    <a:pt x="0" y="55880"/>
                    <a:pt x="55880" y="0"/>
                    <a:pt x="124460" y="0"/>
                  </a:cubicBezTo>
                  <a:lnTo>
                    <a:pt x="7083617" y="0"/>
                  </a:lnTo>
                  <a:cubicBezTo>
                    <a:pt x="7152197" y="0"/>
                    <a:pt x="7208077" y="55880"/>
                    <a:pt x="7208077" y="124460"/>
                  </a:cubicBezTo>
                  <a:lnTo>
                    <a:pt x="7208077" y="3499408"/>
                  </a:lnTo>
                  <a:cubicBezTo>
                    <a:pt x="7208077" y="3567989"/>
                    <a:pt x="7152197" y="3623869"/>
                    <a:pt x="7083617" y="3623869"/>
                  </a:cubicBezTo>
                  <a:close/>
                </a:path>
              </a:pathLst>
            </a:custGeom>
            <a:solidFill>
              <a:srgbClr val="F1F1F1"/>
            </a:solidFill>
          </p:spPr>
        </p:sp>
      </p:grpSp>
      <p:sp>
        <p:nvSpPr>
          <p:cNvPr id="20" name="TextBox 20"/>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08       </a:t>
            </a:r>
            <a:r>
              <a:rPr lang="en-US" sz="1700" dirty="0">
                <a:solidFill>
                  <a:srgbClr val="FFFFFF"/>
                </a:solidFill>
                <a:latin typeface="Montserrat Semi-Bold Bold"/>
              </a:rPr>
              <a:t>futurumcareers.com</a:t>
            </a:r>
          </a:p>
        </p:txBody>
      </p:sp>
      <p:sp>
        <p:nvSpPr>
          <p:cNvPr id="8" name="TextBox 7">
            <a:extLst>
              <a:ext uri="{FF2B5EF4-FFF2-40B4-BE49-F238E27FC236}">
                <a16:creationId xmlns:a16="http://schemas.microsoft.com/office/drawing/2014/main" id="{F029DEB4-C2C7-A8C0-417F-C3A10258E064}"/>
              </a:ext>
            </a:extLst>
          </p:cNvPr>
          <p:cNvSpPr txBox="1"/>
          <p:nvPr/>
        </p:nvSpPr>
        <p:spPr>
          <a:xfrm>
            <a:off x="14048662" y="9871502"/>
            <a:ext cx="9163050" cy="276999"/>
          </a:xfrm>
          <a:prstGeom prst="rect">
            <a:avLst/>
          </a:prstGeom>
          <a:noFill/>
        </p:spPr>
        <p:txBody>
          <a:bodyPr wrap="square">
            <a:spAutoFit/>
          </a:bodyPr>
          <a:lstStyle/>
          <a:p>
            <a:r>
              <a:rPr lang="en-GB" sz="1200" b="0" i="1" u="none" strike="noStrike" baseline="0" dirty="0">
                <a:solidFill>
                  <a:schemeClr val="bg1"/>
                </a:solidFill>
                <a:latin typeface="Montserrat" pitchFamily="2" charset="0"/>
              </a:rPr>
              <a:t>© Magic mine/Shutterstock.com</a:t>
            </a:r>
            <a:endParaRPr lang="en-GB" sz="1200" dirty="0"/>
          </a:p>
        </p:txBody>
      </p:sp>
      <p:sp>
        <p:nvSpPr>
          <p:cNvPr id="3" name="TextBox 2">
            <a:extLst>
              <a:ext uri="{FF2B5EF4-FFF2-40B4-BE49-F238E27FC236}">
                <a16:creationId xmlns:a16="http://schemas.microsoft.com/office/drawing/2014/main" id="{CA89327F-5AD3-F899-D077-892CA49B791E}"/>
              </a:ext>
            </a:extLst>
          </p:cNvPr>
          <p:cNvSpPr txBox="1"/>
          <p:nvPr/>
        </p:nvSpPr>
        <p:spPr>
          <a:xfrm>
            <a:off x="304800" y="1028700"/>
            <a:ext cx="7467600" cy="769441"/>
          </a:xfrm>
          <a:prstGeom prst="rect">
            <a:avLst/>
          </a:prstGeom>
          <a:noFill/>
        </p:spPr>
        <p:txBody>
          <a:bodyPr wrap="square" rtlCol="0">
            <a:spAutoFit/>
          </a:bodyPr>
          <a:lstStyle/>
          <a:p>
            <a:r>
              <a:rPr lang="en-GB" sz="4400" b="1" dirty="0">
                <a:solidFill>
                  <a:schemeClr val="tx1">
                    <a:lumMod val="75000"/>
                    <a:lumOff val="25000"/>
                  </a:schemeClr>
                </a:solidFill>
                <a:latin typeface="Montserrat" pitchFamily="2" charset="0"/>
              </a:rPr>
              <a:t>Talking points</a:t>
            </a:r>
          </a:p>
        </p:txBody>
      </p:sp>
      <p:sp>
        <p:nvSpPr>
          <p:cNvPr id="9" name="TextBox 8">
            <a:extLst>
              <a:ext uri="{FF2B5EF4-FFF2-40B4-BE49-F238E27FC236}">
                <a16:creationId xmlns:a16="http://schemas.microsoft.com/office/drawing/2014/main" id="{6B03C0DF-4DA7-6EB3-B638-C1A2EC1DC82E}"/>
              </a:ext>
            </a:extLst>
          </p:cNvPr>
          <p:cNvSpPr txBox="1"/>
          <p:nvPr/>
        </p:nvSpPr>
        <p:spPr>
          <a:xfrm>
            <a:off x="1371600" y="3390900"/>
            <a:ext cx="10134600" cy="5262979"/>
          </a:xfrm>
          <a:prstGeom prst="rect">
            <a:avLst/>
          </a:prstGeom>
          <a:noFill/>
        </p:spPr>
        <p:txBody>
          <a:bodyPr wrap="square" rtlCol="0">
            <a:spAutoFit/>
          </a:bodyPr>
          <a:lstStyle/>
          <a:p>
            <a:pPr marL="457200" indent="-457200">
              <a:buFont typeface="+mj-lt"/>
              <a:buAutoNum type="arabicPeriod"/>
            </a:pPr>
            <a:r>
              <a:rPr lang="en-GB" sz="2400" dirty="0">
                <a:solidFill>
                  <a:schemeClr val="tx1">
                    <a:lumMod val="50000"/>
                    <a:lumOff val="50000"/>
                  </a:schemeClr>
                </a:solidFill>
                <a:latin typeface="Montserrat" pitchFamily="2" charset="0"/>
              </a:rPr>
              <a:t>What are the two different sections of the urinary tract? Which organs does each part contain? </a:t>
            </a:r>
          </a:p>
          <a:p>
            <a:pPr marL="457200" indent="-457200">
              <a:buFont typeface="+mj-lt"/>
              <a:buAutoNum type="arabicPeriod"/>
            </a:pPr>
            <a:endParaRPr lang="en-GB" sz="2400" dirty="0">
              <a:solidFill>
                <a:schemeClr val="tx1">
                  <a:lumMod val="50000"/>
                  <a:lumOff val="50000"/>
                </a:schemeClr>
              </a:solidFill>
              <a:latin typeface="Montserrat" pitchFamily="2" charset="0"/>
            </a:endParaRPr>
          </a:p>
          <a:p>
            <a:pPr marL="457200" indent="-457200">
              <a:buFont typeface="+mj-lt"/>
              <a:buAutoNum type="arabicPeriod"/>
            </a:pPr>
            <a:r>
              <a:rPr lang="en-GB" sz="2400" dirty="0">
                <a:solidFill>
                  <a:schemeClr val="tx1">
                    <a:lumMod val="65000"/>
                    <a:lumOff val="35000"/>
                  </a:schemeClr>
                </a:solidFill>
                <a:latin typeface="Montserrat" pitchFamily="2" charset="0"/>
              </a:rPr>
              <a:t>What are some of the symptoms of </a:t>
            </a:r>
            <a:r>
              <a:rPr lang="en-GB" sz="2400" b="0" i="0" u="none" strike="noStrike" baseline="0" dirty="0">
                <a:solidFill>
                  <a:schemeClr val="tx1">
                    <a:lumMod val="65000"/>
                    <a:lumOff val="35000"/>
                  </a:schemeClr>
                </a:solidFill>
                <a:latin typeface="Montserrat" pitchFamily="2" charset="0"/>
              </a:rPr>
              <a:t>lower urinary tract dysfunction (LUTD)? </a:t>
            </a:r>
          </a:p>
          <a:p>
            <a:pPr marL="457200" indent="-457200">
              <a:buFont typeface="+mj-lt"/>
              <a:buAutoNum type="arabicPeriod"/>
            </a:pPr>
            <a:endParaRPr lang="en-GB" sz="2400" b="0" i="0" u="none" strike="noStrike" baseline="0" dirty="0">
              <a:solidFill>
                <a:schemeClr val="tx1">
                  <a:lumMod val="50000"/>
                  <a:lumOff val="50000"/>
                </a:schemeClr>
              </a:solidFill>
              <a:latin typeface="Montserrat" pitchFamily="2" charset="0"/>
            </a:endParaRPr>
          </a:p>
          <a:p>
            <a:pPr marL="457200" indent="-457200">
              <a:buFont typeface="+mj-lt"/>
              <a:buAutoNum type="arabicPeriod"/>
            </a:pPr>
            <a:r>
              <a:rPr lang="en-GB" sz="2400" dirty="0">
                <a:solidFill>
                  <a:schemeClr val="tx1">
                    <a:lumMod val="85000"/>
                    <a:lumOff val="15000"/>
                  </a:schemeClr>
                </a:solidFill>
                <a:latin typeface="Montserrat" pitchFamily="2" charset="0"/>
              </a:rPr>
              <a:t>What can decrease the effectiveness of LUTD treatments?</a:t>
            </a:r>
          </a:p>
          <a:p>
            <a:pPr marL="457200" indent="-457200">
              <a:buFont typeface="+mj-lt"/>
              <a:buAutoNum type="arabicPeriod"/>
            </a:pPr>
            <a:endParaRPr lang="en-GB" sz="2400" dirty="0">
              <a:solidFill>
                <a:schemeClr val="tx1">
                  <a:lumMod val="50000"/>
                  <a:lumOff val="50000"/>
                </a:schemeClr>
              </a:solidFill>
              <a:latin typeface="Montserrat" pitchFamily="2" charset="0"/>
            </a:endParaRPr>
          </a:p>
          <a:p>
            <a:pPr marL="457200" indent="-457200">
              <a:buFont typeface="+mj-lt"/>
              <a:buAutoNum type="arabicPeriod"/>
            </a:pPr>
            <a:r>
              <a:rPr lang="en-GB" sz="2400" dirty="0">
                <a:solidFill>
                  <a:schemeClr val="tx2">
                    <a:lumMod val="75000"/>
                  </a:schemeClr>
                </a:solidFill>
                <a:latin typeface="Montserrat" pitchFamily="2" charset="0"/>
              </a:rPr>
              <a:t>Who is involved with the LURN network, and what are they aiming to achieve?</a:t>
            </a:r>
          </a:p>
          <a:p>
            <a:pPr marL="457200" indent="-457200">
              <a:buFont typeface="+mj-lt"/>
              <a:buAutoNum type="arabicPeriod"/>
            </a:pPr>
            <a:endParaRPr lang="en-GB" sz="2400" dirty="0">
              <a:solidFill>
                <a:schemeClr val="tx1">
                  <a:lumMod val="50000"/>
                  <a:lumOff val="50000"/>
                </a:schemeClr>
              </a:solidFill>
              <a:latin typeface="Montserrat" pitchFamily="2" charset="0"/>
            </a:endParaRPr>
          </a:p>
          <a:p>
            <a:pPr marL="457200" indent="-457200">
              <a:buFont typeface="+mj-lt"/>
              <a:buAutoNum type="arabicPeriod"/>
            </a:pPr>
            <a:r>
              <a:rPr lang="en-GB" sz="2400" dirty="0">
                <a:solidFill>
                  <a:schemeClr val="accent1">
                    <a:lumMod val="75000"/>
                  </a:schemeClr>
                </a:solidFill>
                <a:latin typeface="Montserrat" pitchFamily="2" charset="0"/>
              </a:rPr>
              <a:t>How has the LURN team used advanced statistics? How do you think analysis of these statistics will inform patient treatments?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6" end="6"/>
                                            </p:txEl>
                                          </p:spTgt>
                                        </p:tgtEl>
                                        <p:attrNameLst>
                                          <p:attrName>style.visibility</p:attrName>
                                        </p:attrNameLst>
                                      </p:cBhvr>
                                      <p:to>
                                        <p:strVal val="visible"/>
                                      </p:to>
                                    </p:set>
                                    <p:animEffect transition="in" filter="fade">
                                      <p:cBhvr>
                                        <p:cTn id="28" dur="1000"/>
                                        <p:tgtEl>
                                          <p:spTgt spid="9">
                                            <p:txEl>
                                              <p:pRg st="6" end="6"/>
                                            </p:txEl>
                                          </p:spTgt>
                                        </p:tgtEl>
                                      </p:cBhvr>
                                    </p:animEffect>
                                    <p:anim calcmode="lin" valueType="num">
                                      <p:cBhvr>
                                        <p:cTn id="29"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8" end="8"/>
                                            </p:txEl>
                                          </p:spTgt>
                                        </p:tgtEl>
                                        <p:attrNameLst>
                                          <p:attrName>style.visibility</p:attrName>
                                        </p:attrNameLst>
                                      </p:cBhvr>
                                      <p:to>
                                        <p:strVal val="visible"/>
                                      </p:to>
                                    </p:set>
                                    <p:animEffect transition="in" filter="fade">
                                      <p:cBhvr>
                                        <p:cTn id="35" dur="1000"/>
                                        <p:tgtEl>
                                          <p:spTgt spid="9">
                                            <p:txEl>
                                              <p:pRg st="8" end="8"/>
                                            </p:txEl>
                                          </p:spTgt>
                                        </p:tgtEl>
                                      </p:cBhvr>
                                    </p:animEffect>
                                    <p:anim calcmode="lin" valueType="num">
                                      <p:cBhvr>
                                        <p:cTn id="36" dur="1000" fill="hold"/>
                                        <p:tgtEl>
                                          <p:spTgt spid="9">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room, medical equipment, medical, healthcare&#10;&#10;Description automatically generated">
            <a:extLst>
              <a:ext uri="{FF2B5EF4-FFF2-40B4-BE49-F238E27FC236}">
                <a16:creationId xmlns:a16="http://schemas.microsoft.com/office/drawing/2014/main" id="{02D0715F-BAF4-8CE2-1D27-956E0BC8984A}"/>
              </a:ext>
            </a:extLst>
          </p:cNvPr>
          <p:cNvPicPr>
            <a:picLocks noChangeAspect="1"/>
          </p:cNvPicPr>
          <p:nvPr/>
        </p:nvPicPr>
        <p:blipFill rotWithShape="1">
          <a:blip r:embed="rId3">
            <a:extLst>
              <a:ext uri="{28A0092B-C50C-407E-A947-70E740481C1C}">
                <a14:useLocalDpi xmlns:a14="http://schemas.microsoft.com/office/drawing/2010/main" val="0"/>
              </a:ext>
            </a:extLst>
          </a:blip>
          <a:srcRect t="8134" b="20447"/>
          <a:stretch/>
        </p:blipFill>
        <p:spPr>
          <a:xfrm>
            <a:off x="9011264" y="-47031"/>
            <a:ext cx="9677400" cy="10361564"/>
          </a:xfrm>
          <a:prstGeom prst="rect">
            <a:avLst/>
          </a:prstGeom>
        </p:spPr>
      </p:pic>
      <p:grpSp>
        <p:nvGrpSpPr>
          <p:cNvPr id="5" name="Group 5"/>
          <p:cNvGrpSpPr/>
          <p:nvPr/>
        </p:nvGrpSpPr>
        <p:grpSpPr>
          <a:xfrm rot="5400000">
            <a:off x="1083353" y="-1278845"/>
            <a:ext cx="10330089" cy="12801602"/>
            <a:chOff x="0" y="0"/>
            <a:chExt cx="3130550" cy="3989417"/>
          </a:xfrm>
          <a:solidFill>
            <a:srgbClr val="3660AA"/>
          </a:solidFill>
        </p:grpSpPr>
        <p:sp>
          <p:nvSpPr>
            <p:cNvPr id="6" name="Freeform 6"/>
            <p:cNvSpPr/>
            <p:nvPr/>
          </p:nvSpPr>
          <p:spPr>
            <a:xfrm>
              <a:off x="0" y="0"/>
              <a:ext cx="3130550" cy="3989417"/>
            </a:xfrm>
            <a:custGeom>
              <a:avLst/>
              <a:gdLst/>
              <a:ahLst/>
              <a:cxnLst/>
              <a:rect l="l" t="t" r="r" b="b"/>
              <a:pathLst>
                <a:path w="3130550" h="3989417">
                  <a:moveTo>
                    <a:pt x="0" y="1123950"/>
                  </a:moveTo>
                  <a:lnTo>
                    <a:pt x="0" y="3989417"/>
                  </a:lnTo>
                  <a:lnTo>
                    <a:pt x="3130550" y="3989417"/>
                  </a:lnTo>
                  <a:lnTo>
                    <a:pt x="3130550" y="0"/>
                  </a:lnTo>
                  <a:close/>
                </a:path>
              </a:pathLst>
            </a:custGeom>
            <a:grpFill/>
          </p:spPr>
        </p:sp>
      </p:grpSp>
      <p:sp>
        <p:nvSpPr>
          <p:cNvPr id="3" name="Freeform 5">
            <a:extLst>
              <a:ext uri="{FF2B5EF4-FFF2-40B4-BE49-F238E27FC236}">
                <a16:creationId xmlns:a16="http://schemas.microsoft.com/office/drawing/2014/main" id="{06FBB253-6086-031C-8D99-18D229BCE51F}"/>
              </a:ext>
            </a:extLst>
          </p:cNvPr>
          <p:cNvSpPr/>
          <p:nvPr/>
        </p:nvSpPr>
        <p:spPr>
          <a:xfrm rot="5400000">
            <a:off x="755630" y="-897180"/>
            <a:ext cx="10353678" cy="12061861"/>
          </a:xfrm>
          <a:custGeom>
            <a:avLst/>
            <a:gdLst/>
            <a:ahLst/>
            <a:cxnLst/>
            <a:rect l="l" t="t" r="r" b="b"/>
            <a:pathLst>
              <a:path w="3130550" h="3989417">
                <a:moveTo>
                  <a:pt x="0" y="1123950"/>
                </a:moveTo>
                <a:lnTo>
                  <a:pt x="0" y="3989417"/>
                </a:lnTo>
                <a:lnTo>
                  <a:pt x="3130550" y="3989417"/>
                </a:lnTo>
                <a:lnTo>
                  <a:pt x="3130550" y="0"/>
                </a:lnTo>
                <a:close/>
              </a:path>
            </a:pathLst>
          </a:custGeom>
          <a:solidFill>
            <a:schemeClr val="bg1"/>
          </a:solidFill>
        </p:spPr>
      </p:sp>
      <p:grpSp>
        <p:nvGrpSpPr>
          <p:cNvPr id="7" name="Group 7"/>
          <p:cNvGrpSpPr/>
          <p:nvPr/>
        </p:nvGrpSpPr>
        <p:grpSpPr>
          <a:xfrm rot="5400000">
            <a:off x="579818" y="-764249"/>
            <a:ext cx="10346559" cy="11811003"/>
            <a:chOff x="0" y="0"/>
            <a:chExt cx="3130550" cy="3511380"/>
          </a:xfrm>
          <a:solidFill>
            <a:srgbClr val="88CEC6"/>
          </a:solidFill>
        </p:grpSpPr>
        <p:sp>
          <p:nvSpPr>
            <p:cNvPr id="8" name="Freeform 8"/>
            <p:cNvSpPr/>
            <p:nvPr/>
          </p:nvSpPr>
          <p:spPr>
            <a:xfrm>
              <a:off x="0" y="0"/>
              <a:ext cx="3130550" cy="3511380"/>
            </a:xfrm>
            <a:custGeom>
              <a:avLst/>
              <a:gdLst/>
              <a:ahLst/>
              <a:cxnLst/>
              <a:rect l="l" t="t" r="r" b="b"/>
              <a:pathLst>
                <a:path w="3130550" h="3511380">
                  <a:moveTo>
                    <a:pt x="0" y="1123950"/>
                  </a:moveTo>
                  <a:lnTo>
                    <a:pt x="0" y="3511380"/>
                  </a:lnTo>
                  <a:lnTo>
                    <a:pt x="3130550" y="3511380"/>
                  </a:lnTo>
                  <a:lnTo>
                    <a:pt x="3130550" y="0"/>
                  </a:lnTo>
                  <a:close/>
                </a:path>
              </a:pathLst>
            </a:custGeom>
            <a:grpFill/>
          </p:spPr>
        </p:sp>
      </p:grpSp>
      <p:sp>
        <p:nvSpPr>
          <p:cNvPr id="15" name="TextBox 10">
            <a:extLst>
              <a:ext uri="{FF2B5EF4-FFF2-40B4-BE49-F238E27FC236}">
                <a16:creationId xmlns:a16="http://schemas.microsoft.com/office/drawing/2014/main" id="{D2B9FF9A-8646-5D20-44DE-E07336C946C2}"/>
              </a:ext>
            </a:extLst>
          </p:cNvPr>
          <p:cNvSpPr txBox="1"/>
          <p:nvPr/>
        </p:nvSpPr>
        <p:spPr>
          <a:xfrm>
            <a:off x="609600" y="7247927"/>
            <a:ext cx="9525000" cy="383823"/>
          </a:xfrm>
          <a:prstGeom prst="rect">
            <a:avLst/>
          </a:prstGeom>
        </p:spPr>
        <p:txBody>
          <a:bodyPr wrap="square" lIns="0" tIns="0" rIns="0" bIns="0" rtlCol="0" anchor="t">
            <a:spAutoFit/>
          </a:bodyPr>
          <a:lstStyle/>
          <a:p>
            <a:pPr>
              <a:lnSpc>
                <a:spcPts val="3220"/>
              </a:lnSpc>
            </a:pPr>
            <a:r>
              <a:rPr lang="en-US" sz="2400" dirty="0">
                <a:solidFill>
                  <a:schemeClr val="tx1">
                    <a:lumMod val="65000"/>
                    <a:lumOff val="35000"/>
                  </a:schemeClr>
                </a:solidFill>
                <a:latin typeface="Montserrat"/>
              </a:rPr>
              <a:t>.</a:t>
            </a:r>
          </a:p>
        </p:txBody>
      </p:sp>
      <p:sp>
        <p:nvSpPr>
          <p:cNvPr id="11" name="TextBox 11"/>
          <p:cNvSpPr txBox="1"/>
          <p:nvPr/>
        </p:nvSpPr>
        <p:spPr>
          <a:xfrm>
            <a:off x="704236" y="9252524"/>
            <a:ext cx="4979916" cy="284693"/>
          </a:xfrm>
          <a:prstGeom prst="rect">
            <a:avLst/>
          </a:prstGeom>
        </p:spPr>
        <p:txBody>
          <a:bodyPr lIns="0" tIns="0" rIns="0" bIns="0" rtlCol="0" anchor="t">
            <a:spAutoFit/>
          </a:bodyPr>
          <a:lstStyle/>
          <a:p>
            <a:pPr>
              <a:lnSpc>
                <a:spcPts val="2380"/>
              </a:lnSpc>
            </a:pPr>
            <a:r>
              <a:rPr lang="en-US" sz="1700" dirty="0">
                <a:solidFill>
                  <a:schemeClr val="tx1">
                    <a:lumMod val="65000"/>
                    <a:lumOff val="35000"/>
                  </a:schemeClr>
                </a:solidFill>
                <a:latin typeface="Montserrat Semi-Bold"/>
              </a:rPr>
              <a:t>09       </a:t>
            </a:r>
            <a:r>
              <a:rPr lang="en-US" sz="1700" dirty="0">
                <a:solidFill>
                  <a:schemeClr val="tx1">
                    <a:lumMod val="65000"/>
                    <a:lumOff val="35000"/>
                  </a:schemeClr>
                </a:solidFill>
                <a:latin typeface="Montserrat Semi-Bold Bold"/>
              </a:rPr>
              <a:t>futurumcareers.com</a:t>
            </a:r>
          </a:p>
        </p:txBody>
      </p:sp>
      <p:sp>
        <p:nvSpPr>
          <p:cNvPr id="4" name="TextBox 3">
            <a:extLst>
              <a:ext uri="{FF2B5EF4-FFF2-40B4-BE49-F238E27FC236}">
                <a16:creationId xmlns:a16="http://schemas.microsoft.com/office/drawing/2014/main" id="{FBCE4F94-3E8D-DF12-159F-77D4FDA7E2E9}"/>
              </a:ext>
            </a:extLst>
          </p:cNvPr>
          <p:cNvSpPr txBox="1"/>
          <p:nvPr/>
        </p:nvSpPr>
        <p:spPr>
          <a:xfrm>
            <a:off x="704236" y="686532"/>
            <a:ext cx="9335728" cy="769441"/>
          </a:xfrm>
          <a:prstGeom prst="rect">
            <a:avLst/>
          </a:prstGeom>
          <a:noFill/>
        </p:spPr>
        <p:txBody>
          <a:bodyPr wrap="square">
            <a:spAutoFit/>
          </a:bodyPr>
          <a:lstStyle/>
          <a:p>
            <a:r>
              <a:rPr lang="en-GB" sz="4400" b="1" i="0" u="none" strike="noStrike" baseline="0" dirty="0">
                <a:solidFill>
                  <a:srgbClr val="000000"/>
                </a:solidFill>
                <a:latin typeface="Montserrat" pitchFamily="2" charset="0"/>
              </a:rPr>
              <a:t>About </a:t>
            </a:r>
            <a:r>
              <a:rPr lang="en-GB" sz="4400" b="0" i="1" u="none" strike="noStrike" baseline="0" dirty="0">
                <a:solidFill>
                  <a:srgbClr val="000000"/>
                </a:solidFill>
                <a:latin typeface="Montserrat" pitchFamily="2" charset="0"/>
              </a:rPr>
              <a:t>gynaecology</a:t>
            </a:r>
            <a:endParaRPr lang="en-GB" sz="4400" dirty="0">
              <a:latin typeface="Montserrat" pitchFamily="2" charset="0"/>
            </a:endParaRPr>
          </a:p>
        </p:txBody>
      </p:sp>
      <p:sp>
        <p:nvSpPr>
          <p:cNvPr id="9" name="TextBox 8">
            <a:extLst>
              <a:ext uri="{FF2B5EF4-FFF2-40B4-BE49-F238E27FC236}">
                <a16:creationId xmlns:a16="http://schemas.microsoft.com/office/drawing/2014/main" id="{31AF21D7-B47D-B770-627B-8595C3EB62C7}"/>
              </a:ext>
            </a:extLst>
          </p:cNvPr>
          <p:cNvSpPr txBox="1"/>
          <p:nvPr/>
        </p:nvSpPr>
        <p:spPr>
          <a:xfrm>
            <a:off x="609600" y="2151672"/>
            <a:ext cx="8305800" cy="7109639"/>
          </a:xfrm>
          <a:prstGeom prst="rect">
            <a:avLst/>
          </a:prstGeom>
          <a:noFill/>
        </p:spPr>
        <p:txBody>
          <a:bodyPr wrap="square" rtlCol="0">
            <a:spAutoFit/>
          </a:bodyPr>
          <a:lstStyle/>
          <a:p>
            <a:r>
              <a:rPr lang="en-GB" sz="2400" b="0" i="0" u="none" strike="noStrike" baseline="0" dirty="0">
                <a:solidFill>
                  <a:srgbClr val="000000"/>
                </a:solidFill>
                <a:latin typeface="Montserrat" pitchFamily="2" charset="0"/>
              </a:rPr>
              <a:t>Gynaecologists are medical doctors who perform surgery and who have undergone specialised training to become experts in the </a:t>
            </a:r>
            <a:r>
              <a:rPr lang="en-GB" sz="2400" b="1" i="0" u="none" strike="noStrike" baseline="0" dirty="0">
                <a:solidFill>
                  <a:srgbClr val="000000"/>
                </a:solidFill>
                <a:latin typeface="Montserrat" pitchFamily="2" charset="0"/>
              </a:rPr>
              <a:t>female reproductive system</a:t>
            </a:r>
            <a:r>
              <a:rPr lang="en-GB" sz="2400" b="0" i="0" u="none" strike="noStrike" baseline="0" dirty="0">
                <a:solidFill>
                  <a:srgbClr val="000000"/>
                </a:solidFill>
                <a:latin typeface="Montserrat" pitchFamily="2" charset="0"/>
              </a:rPr>
              <a:t>. </a:t>
            </a:r>
          </a:p>
          <a:p>
            <a:endParaRPr lang="en-GB" sz="2400" dirty="0">
              <a:solidFill>
                <a:srgbClr val="000000"/>
              </a:solidFill>
              <a:latin typeface="Montserrat" pitchFamily="2" charset="0"/>
            </a:endParaRPr>
          </a:p>
          <a:p>
            <a:r>
              <a:rPr lang="en-GB" sz="2400" b="0" i="0" u="none" strike="noStrike" baseline="0" dirty="0">
                <a:solidFill>
                  <a:srgbClr val="000000"/>
                </a:solidFill>
                <a:latin typeface="Montserrat" pitchFamily="2" charset="0"/>
              </a:rPr>
              <a:t>They might work in a </a:t>
            </a:r>
            <a:r>
              <a:rPr lang="en-GB" sz="2400" b="1" i="0" u="none" strike="noStrike" baseline="0" dirty="0">
                <a:solidFill>
                  <a:srgbClr val="000000"/>
                </a:solidFill>
                <a:latin typeface="Montserrat" pitchFamily="2" charset="0"/>
              </a:rPr>
              <a:t>clinical</a:t>
            </a:r>
            <a:r>
              <a:rPr lang="en-GB" sz="2400" b="0" i="0" u="none" strike="noStrike" baseline="0" dirty="0">
                <a:solidFill>
                  <a:srgbClr val="000000"/>
                </a:solidFill>
                <a:latin typeface="Montserrat" pitchFamily="2" charset="0"/>
              </a:rPr>
              <a:t> environment, engaging daily with patients experiencing health problems and/or work in a </a:t>
            </a:r>
            <a:r>
              <a:rPr lang="en-GB" sz="2400" b="1" i="0" u="none" strike="noStrike" baseline="0" dirty="0">
                <a:solidFill>
                  <a:srgbClr val="000000"/>
                </a:solidFill>
                <a:latin typeface="Montserrat" pitchFamily="2" charset="0"/>
              </a:rPr>
              <a:t>research</a:t>
            </a:r>
            <a:r>
              <a:rPr lang="en-GB" sz="2400" b="0" i="0" u="none" strike="noStrike" baseline="0" dirty="0">
                <a:solidFill>
                  <a:srgbClr val="000000"/>
                </a:solidFill>
                <a:latin typeface="Montserrat" pitchFamily="2" charset="0"/>
              </a:rPr>
              <a:t> setting, conducting experiments or surveys to better understand medical problems and develop new, </a:t>
            </a:r>
            <a:r>
              <a:rPr lang="en-GB" sz="2400" b="1" i="0" u="none" strike="noStrike" baseline="0" dirty="0">
                <a:solidFill>
                  <a:srgbClr val="000000"/>
                </a:solidFill>
                <a:latin typeface="Montserrat" pitchFamily="2" charset="0"/>
              </a:rPr>
              <a:t>innovative treatments</a:t>
            </a:r>
            <a:r>
              <a:rPr lang="en-GB" sz="2400" b="0" i="0" u="none" strike="noStrike" baseline="0" dirty="0">
                <a:solidFill>
                  <a:srgbClr val="000000"/>
                </a:solidFill>
                <a:latin typeface="Montserrat" pitchFamily="2" charset="0"/>
              </a:rPr>
              <a:t>.</a:t>
            </a:r>
          </a:p>
          <a:p>
            <a:endParaRPr lang="en-GB" sz="2400" b="0" i="0" u="none" strike="noStrike" baseline="0" dirty="0">
              <a:solidFill>
                <a:srgbClr val="000000"/>
              </a:solidFill>
              <a:latin typeface="Montserrat" pitchFamily="2" charset="0"/>
            </a:endParaRPr>
          </a:p>
          <a:p>
            <a:r>
              <a:rPr lang="en-GB" sz="2400" b="0" i="0" u="none" strike="noStrike" baseline="0" dirty="0">
                <a:solidFill>
                  <a:srgbClr val="000000"/>
                </a:solidFill>
                <a:latin typeface="Montserrat" pitchFamily="2" charset="0"/>
              </a:rPr>
              <a:t>Gynaecology is often combined with </a:t>
            </a:r>
            <a:r>
              <a:rPr lang="en-GB" sz="2400" b="1" i="0" u="none" strike="noStrike" baseline="0" dirty="0">
                <a:solidFill>
                  <a:srgbClr val="000000"/>
                </a:solidFill>
                <a:latin typeface="Montserrat" pitchFamily="2" charset="0"/>
              </a:rPr>
              <a:t>obstetrics</a:t>
            </a:r>
            <a:r>
              <a:rPr lang="en-GB" sz="2400" b="0" i="0" u="none" strike="noStrike" baseline="0" dirty="0">
                <a:solidFill>
                  <a:srgbClr val="000000"/>
                </a:solidFill>
                <a:latin typeface="Montserrat" pitchFamily="2" charset="0"/>
              </a:rPr>
              <a:t> to create the field of obstetrics and gynaecology, referred to by the acronym </a:t>
            </a:r>
            <a:r>
              <a:rPr lang="en-GB" sz="2400" b="1" i="0" u="none" strike="noStrike" baseline="0" dirty="0">
                <a:solidFill>
                  <a:srgbClr val="000000"/>
                </a:solidFill>
                <a:latin typeface="Montserrat" pitchFamily="2" charset="0"/>
              </a:rPr>
              <a:t>OB/GYN</a:t>
            </a:r>
            <a:r>
              <a:rPr lang="en-GB" sz="2400" b="0" i="0" u="none" strike="noStrike" baseline="0" dirty="0">
                <a:solidFill>
                  <a:srgbClr val="000000"/>
                </a:solidFill>
                <a:latin typeface="Montserrat" pitchFamily="2" charset="0"/>
              </a:rPr>
              <a:t>. Having a strong knowledge of both areas will make you more able to solve problems related to </a:t>
            </a:r>
            <a:r>
              <a:rPr lang="en-GB" sz="2400" b="1" i="0" u="none" strike="noStrike" baseline="0" dirty="0">
                <a:solidFill>
                  <a:srgbClr val="000000"/>
                </a:solidFill>
                <a:latin typeface="Montserrat" pitchFamily="2" charset="0"/>
              </a:rPr>
              <a:t>women’s health</a:t>
            </a:r>
            <a:r>
              <a:rPr lang="en-GB" sz="2400" b="0" i="0" u="none" strike="noStrike" baseline="0" dirty="0">
                <a:solidFill>
                  <a:srgbClr val="000000"/>
                </a:solidFill>
                <a:latin typeface="Montserrat" pitchFamily="2" charset="0"/>
              </a:rPr>
              <a:t>.</a:t>
            </a:r>
          </a:p>
          <a:p>
            <a:endParaRPr lang="en-GB" sz="2400" b="0" i="0" u="none" strike="noStrike" baseline="0" dirty="0">
              <a:solidFill>
                <a:srgbClr val="000000"/>
              </a:solidFill>
              <a:latin typeface="Montserrat" pitchFamily="2" charset="0"/>
            </a:endParaRPr>
          </a:p>
          <a:p>
            <a:endParaRPr lang="en-GB" sz="2400" dirty="0">
              <a:solidFill>
                <a:srgbClr val="000000"/>
              </a:solidFill>
              <a:latin typeface="Montserrat" pitchFamily="2" charset="0"/>
            </a:endParaRPr>
          </a:p>
        </p:txBody>
      </p:sp>
      <p:sp>
        <p:nvSpPr>
          <p:cNvPr id="12" name="TextBox 11">
            <a:extLst>
              <a:ext uri="{FF2B5EF4-FFF2-40B4-BE49-F238E27FC236}">
                <a16:creationId xmlns:a16="http://schemas.microsoft.com/office/drawing/2014/main" id="{45CE0890-F760-ACB8-4A46-68AAEB1F23FC}"/>
              </a:ext>
            </a:extLst>
          </p:cNvPr>
          <p:cNvSpPr txBox="1"/>
          <p:nvPr/>
        </p:nvSpPr>
        <p:spPr>
          <a:xfrm>
            <a:off x="16154400" y="9715500"/>
            <a:ext cx="2534264" cy="584775"/>
          </a:xfrm>
          <a:prstGeom prst="rect">
            <a:avLst/>
          </a:prstGeom>
          <a:noFill/>
        </p:spPr>
        <p:txBody>
          <a:bodyPr wrap="square">
            <a:spAutoFit/>
          </a:bodyPr>
          <a:lstStyle/>
          <a:p>
            <a:pPr algn="r"/>
            <a:r>
              <a:rPr lang="en-GB" sz="1600" b="0" i="1" u="none" strike="noStrike" baseline="0" dirty="0">
                <a:solidFill>
                  <a:schemeClr val="bg1"/>
                </a:solidFill>
                <a:latin typeface="Montserrat" pitchFamily="2" charset="0"/>
              </a:rPr>
              <a:t>Cassandra performing pelvic surgery</a:t>
            </a:r>
            <a:endParaRPr lang="en-GB" sz="1600" dirty="0">
              <a:solidFill>
                <a:schemeClr val="bg1"/>
              </a:solidFill>
              <a:latin typeface="Montserrat" pitchFamily="2" charset="0"/>
            </a:endParaRPr>
          </a:p>
        </p:txBody>
      </p:sp>
    </p:spTree>
    <p:extLst>
      <p:ext uri="{BB962C8B-B14F-4D97-AF65-F5344CB8AC3E}">
        <p14:creationId xmlns:p14="http://schemas.microsoft.com/office/powerpoint/2010/main" val="842020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9e5eb4c-ad0d-4795-ae2e-baffe4a7a343" xsi:nil="true"/>
    <lcf76f155ced4ddcb4097134ff3c332f xmlns="4ef8ee0b-e025-4bd4-94a6-4c71df7778d2">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6CAB894FB2DAA46A83F7930F35AC280" ma:contentTypeVersion="16" ma:contentTypeDescription="Create a new document." ma:contentTypeScope="" ma:versionID="5ac29786fef6d860ccb0240e3c9a08b3">
  <xsd:schema xmlns:xsd="http://www.w3.org/2001/XMLSchema" xmlns:xs="http://www.w3.org/2001/XMLSchema" xmlns:p="http://schemas.microsoft.com/office/2006/metadata/properties" xmlns:ns2="4ef8ee0b-e025-4bd4-94a6-4c71df7778d2" xmlns:ns3="09e5eb4c-ad0d-4795-ae2e-baffe4a7a343" targetNamespace="http://schemas.microsoft.com/office/2006/metadata/properties" ma:root="true" ma:fieldsID="29a9b951e7131cbe7d87ba984a4b02b1" ns2:_="" ns3:_="">
    <xsd:import namespace="4ef8ee0b-e025-4bd4-94a6-4c71df7778d2"/>
    <xsd:import namespace="09e5eb4c-ad0d-4795-ae2e-baffe4a7a34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f8ee0b-e025-4bd4-94a6-4c71df7778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f782564-be43-449e-9829-86f2ca8ed86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9e5eb4c-ad0d-4795-ae2e-baffe4a7a34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7e7737c-4f54-4668-836a-4369b242694b}" ma:internalName="TaxCatchAll" ma:showField="CatchAllData" ma:web="09e5eb4c-ad0d-4795-ae2e-baffe4a7a3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D27C9C9-1383-43CA-9F0A-3F7796B22DE4}">
  <ds:schemaRefs>
    <ds:schemaRef ds:uri="http://schemas.microsoft.com/office/2006/metadata/properties"/>
    <ds:schemaRef ds:uri="http://schemas.microsoft.com/office/infopath/2007/PartnerControls"/>
    <ds:schemaRef ds:uri="09e5eb4c-ad0d-4795-ae2e-baffe4a7a343"/>
    <ds:schemaRef ds:uri="4ef8ee0b-e025-4bd4-94a6-4c71df7778d2"/>
  </ds:schemaRefs>
</ds:datastoreItem>
</file>

<file path=customXml/itemProps2.xml><?xml version="1.0" encoding="utf-8"?>
<ds:datastoreItem xmlns:ds="http://schemas.openxmlformats.org/officeDocument/2006/customXml" ds:itemID="{AF880CE9-8CB5-4DBE-84D9-560466B5AC72}">
  <ds:schemaRefs>
    <ds:schemaRef ds:uri="http://schemas.microsoft.com/sharepoint/v3/contenttype/forms"/>
  </ds:schemaRefs>
</ds:datastoreItem>
</file>

<file path=customXml/itemProps3.xml><?xml version="1.0" encoding="utf-8"?>
<ds:datastoreItem xmlns:ds="http://schemas.openxmlformats.org/officeDocument/2006/customXml" ds:itemID="{3FA05DB3-9CB0-4D2B-9849-B8675B4C47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ef8ee0b-e025-4bd4-94a6-4c71df7778d2"/>
    <ds:schemaRef ds:uri="09e5eb4c-ad0d-4795-ae2e-baffe4a7a3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956</TotalTime>
  <Words>3454</Words>
  <Application>Microsoft Office PowerPoint</Application>
  <PresentationFormat>Custom</PresentationFormat>
  <Paragraphs>280</Paragraphs>
  <Slides>29</Slides>
  <Notes>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29</vt:i4>
      </vt:variant>
    </vt:vector>
  </HeadingPairs>
  <TitlesOfParts>
    <vt:vector size="41" baseType="lpstr">
      <vt:lpstr>Brandon Grotesque Regular</vt:lpstr>
      <vt:lpstr>Brandon Grotesque Bold</vt:lpstr>
      <vt:lpstr>Montserrat Semi-Bold</vt:lpstr>
      <vt:lpstr>Arial</vt:lpstr>
      <vt:lpstr>Montserrat Classic Bold Italics</vt:lpstr>
      <vt:lpstr>Calibri</vt:lpstr>
      <vt:lpstr>Brandon Grotesque Medium</vt:lpstr>
      <vt:lpstr>Montserrat Semi-Bold Bold</vt:lpstr>
      <vt:lpstr>Montserrat</vt:lpstr>
      <vt:lpstr>Montserrat Extra-Bold</vt:lpstr>
      <vt:lpstr>Montserrat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Physical Sciences Presentation</dc:title>
  <dc:creator>Isla</dc:creator>
  <cp:lastModifiedBy>Erica Morgan</cp:lastModifiedBy>
  <cp:revision>10</cp:revision>
  <dcterms:created xsi:type="dcterms:W3CDTF">2006-08-16T00:00:00Z</dcterms:created>
  <dcterms:modified xsi:type="dcterms:W3CDTF">2023-06-08T10:47:29Z</dcterms:modified>
  <dc:identifier>DAFb8zIHRfw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0x010100F6CAB894FB2DAA46A83F7930F35AC280</vt:lpwstr>
  </property>
  <property fmtid="{D5CDD505-2E9C-101B-9397-08002B2CF9AE}" pid="3" name="MediaServiceImageTags">
    <vt:lpwstr/>
  </property>
</Properties>
</file>