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30"/>
  </p:notesMasterIdLst>
  <p:sldIdLst>
    <p:sldId id="256" r:id="rId5"/>
    <p:sldId id="288" r:id="rId6"/>
    <p:sldId id="289" r:id="rId7"/>
    <p:sldId id="290" r:id="rId8"/>
    <p:sldId id="282" r:id="rId9"/>
    <p:sldId id="291" r:id="rId10"/>
    <p:sldId id="277" r:id="rId11"/>
    <p:sldId id="278" r:id="rId12"/>
    <p:sldId id="303" r:id="rId13"/>
    <p:sldId id="273" r:id="rId14"/>
    <p:sldId id="292" r:id="rId15"/>
    <p:sldId id="293" r:id="rId16"/>
    <p:sldId id="294" r:id="rId17"/>
    <p:sldId id="295" r:id="rId18"/>
    <p:sldId id="296" r:id="rId19"/>
    <p:sldId id="297" r:id="rId20"/>
    <p:sldId id="298" r:id="rId21"/>
    <p:sldId id="305" r:id="rId22"/>
    <p:sldId id="299" r:id="rId23"/>
    <p:sldId id="300" r:id="rId24"/>
    <p:sldId id="301" r:id="rId25"/>
    <p:sldId id="302" r:id="rId26"/>
    <p:sldId id="306" r:id="rId27"/>
    <p:sldId id="275"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C12A8-704B-E149-8927-3FE059516110}" v="33" dt="2022-03-28T09:44:01.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la Foffa" userId="237bb2e1-a752-4b88-b59e-e8cd0f246259" providerId="ADAL" clId="{B9FAA8E4-7AC1-45C5-A1E9-9EECAF7CC0FE}"/>
    <pc:docChg chg="undo custSel addSld delSld modSld sldOrd">
      <pc:chgData name="Isla Foffa" userId="237bb2e1-a752-4b88-b59e-e8cd0f246259" providerId="ADAL" clId="{B9FAA8E4-7AC1-45C5-A1E9-9EECAF7CC0FE}" dt="2022-03-24T17:44:07.569" v="2406" actId="14100"/>
      <pc:docMkLst>
        <pc:docMk/>
      </pc:docMkLst>
      <pc:sldChg chg="del">
        <pc:chgData name="Isla Foffa" userId="237bb2e1-a752-4b88-b59e-e8cd0f246259" providerId="ADAL" clId="{B9FAA8E4-7AC1-45C5-A1E9-9EECAF7CC0FE}" dt="2022-03-24T16:22:43.904" v="1352" actId="47"/>
        <pc:sldMkLst>
          <pc:docMk/>
          <pc:sldMk cId="1183350577" sldId="271"/>
        </pc:sldMkLst>
      </pc:sldChg>
      <pc:sldChg chg="modSp mod">
        <pc:chgData name="Isla Foffa" userId="237bb2e1-a752-4b88-b59e-e8cd0f246259" providerId="ADAL" clId="{B9FAA8E4-7AC1-45C5-A1E9-9EECAF7CC0FE}" dt="2022-03-24T17:28:09.533" v="2362" actId="2711"/>
        <pc:sldMkLst>
          <pc:docMk/>
          <pc:sldMk cId="3966703906" sldId="275"/>
        </pc:sldMkLst>
        <pc:spChg chg="mod">
          <ac:chgData name="Isla Foffa" userId="237bb2e1-a752-4b88-b59e-e8cd0f246259" providerId="ADAL" clId="{B9FAA8E4-7AC1-45C5-A1E9-9EECAF7CC0FE}" dt="2022-03-24T17:28:09.533" v="2362" actId="2711"/>
          <ac:spMkLst>
            <pc:docMk/>
            <pc:sldMk cId="3966703906" sldId="275"/>
            <ac:spMk id="8" creationId="{EF2483B9-F8B2-4878-91B7-E7D7C16B42D5}"/>
          </ac:spMkLst>
        </pc:spChg>
        <pc:spChg chg="mod">
          <ac:chgData name="Isla Foffa" userId="237bb2e1-a752-4b88-b59e-e8cd0f246259" providerId="ADAL" clId="{B9FAA8E4-7AC1-45C5-A1E9-9EECAF7CC0FE}" dt="2022-03-24T17:27:54.869" v="2361" actId="1076"/>
          <ac:spMkLst>
            <pc:docMk/>
            <pc:sldMk cId="3966703906" sldId="275"/>
            <ac:spMk id="9" creationId="{32F6A944-27D9-4DB2-B6A7-F8E452E14244}"/>
          </ac:spMkLst>
        </pc:spChg>
      </pc:sldChg>
      <pc:sldChg chg="modSp mod">
        <pc:chgData name="Isla Foffa" userId="237bb2e1-a752-4b88-b59e-e8cd0f246259" providerId="ADAL" clId="{B9FAA8E4-7AC1-45C5-A1E9-9EECAF7CC0FE}" dt="2022-03-23T14:19:08.541" v="15" actId="1076"/>
        <pc:sldMkLst>
          <pc:docMk/>
          <pc:sldMk cId="4145534282" sldId="276"/>
        </pc:sldMkLst>
        <pc:picChg chg="mod">
          <ac:chgData name="Isla Foffa" userId="237bb2e1-a752-4b88-b59e-e8cd0f246259" providerId="ADAL" clId="{B9FAA8E4-7AC1-45C5-A1E9-9EECAF7CC0FE}" dt="2022-03-23T14:19:08.541" v="15" actId="1076"/>
          <ac:picMkLst>
            <pc:docMk/>
            <pc:sldMk cId="4145534282" sldId="276"/>
            <ac:picMk id="5" creationId="{F547B345-F4D2-4A05-8D75-B635FE2D099D}"/>
          </ac:picMkLst>
        </pc:picChg>
      </pc:sldChg>
      <pc:sldChg chg="modSp mod">
        <pc:chgData name="Isla Foffa" userId="237bb2e1-a752-4b88-b59e-e8cd0f246259" providerId="ADAL" clId="{B9FAA8E4-7AC1-45C5-A1E9-9EECAF7CC0FE}" dt="2022-03-24T17:43:53.269" v="2403" actId="14100"/>
        <pc:sldMkLst>
          <pc:docMk/>
          <pc:sldMk cId="3113623000" sldId="277"/>
        </pc:sldMkLst>
        <pc:spChg chg="mod">
          <ac:chgData name="Isla Foffa" userId="237bb2e1-a752-4b88-b59e-e8cd0f246259" providerId="ADAL" clId="{B9FAA8E4-7AC1-45C5-A1E9-9EECAF7CC0FE}" dt="2022-03-24T17:43:53.269" v="2403" actId="14100"/>
          <ac:spMkLst>
            <pc:docMk/>
            <pc:sldMk cId="3113623000" sldId="277"/>
            <ac:spMk id="9" creationId="{B670FFC8-7F6B-4E1E-A335-2DAB0E3863C5}"/>
          </ac:spMkLst>
        </pc:spChg>
      </pc:sldChg>
      <pc:sldChg chg="modSp mod">
        <pc:chgData name="Isla Foffa" userId="237bb2e1-a752-4b88-b59e-e8cd0f246259" providerId="ADAL" clId="{B9FAA8E4-7AC1-45C5-A1E9-9EECAF7CC0FE}" dt="2022-03-24T17:44:07.569" v="2406" actId="14100"/>
        <pc:sldMkLst>
          <pc:docMk/>
          <pc:sldMk cId="145356254" sldId="288"/>
        </pc:sldMkLst>
        <pc:spChg chg="mod">
          <ac:chgData name="Isla Foffa" userId="237bb2e1-a752-4b88-b59e-e8cd0f246259" providerId="ADAL" clId="{B9FAA8E4-7AC1-45C5-A1E9-9EECAF7CC0FE}" dt="2022-03-24T17:44:07.569" v="2406" actId="14100"/>
          <ac:spMkLst>
            <pc:docMk/>
            <pc:sldMk cId="145356254" sldId="288"/>
            <ac:spMk id="3" creationId="{E90C5DE6-5F3A-423B-9A82-DF1194888C19}"/>
          </ac:spMkLst>
        </pc:spChg>
      </pc:sldChg>
      <pc:sldChg chg="modSp mod">
        <pc:chgData name="Isla Foffa" userId="237bb2e1-a752-4b88-b59e-e8cd0f246259" providerId="ADAL" clId="{B9FAA8E4-7AC1-45C5-A1E9-9EECAF7CC0FE}" dt="2022-03-24T17:44:03.588" v="2405" actId="14100"/>
        <pc:sldMkLst>
          <pc:docMk/>
          <pc:sldMk cId="3947836935" sldId="289"/>
        </pc:sldMkLst>
        <pc:spChg chg="mod">
          <ac:chgData name="Isla Foffa" userId="237bb2e1-a752-4b88-b59e-e8cd0f246259" providerId="ADAL" clId="{B9FAA8E4-7AC1-45C5-A1E9-9EECAF7CC0FE}" dt="2022-03-24T17:44:03.588" v="2405" actId="14100"/>
          <ac:spMkLst>
            <pc:docMk/>
            <pc:sldMk cId="3947836935" sldId="289"/>
            <ac:spMk id="3" creationId="{E90C5DE6-5F3A-423B-9A82-DF1194888C19}"/>
          </ac:spMkLst>
        </pc:spChg>
      </pc:sldChg>
      <pc:sldChg chg="modSp mod">
        <pc:chgData name="Isla Foffa" userId="237bb2e1-a752-4b88-b59e-e8cd0f246259" providerId="ADAL" clId="{B9FAA8E4-7AC1-45C5-A1E9-9EECAF7CC0FE}" dt="2022-03-24T17:43:56.914" v="2404" actId="14100"/>
        <pc:sldMkLst>
          <pc:docMk/>
          <pc:sldMk cId="1838639979" sldId="291"/>
        </pc:sldMkLst>
        <pc:spChg chg="mod">
          <ac:chgData name="Isla Foffa" userId="237bb2e1-a752-4b88-b59e-e8cd0f246259" providerId="ADAL" clId="{B9FAA8E4-7AC1-45C5-A1E9-9EECAF7CC0FE}" dt="2022-03-24T17:43:56.914" v="2404" actId="14100"/>
          <ac:spMkLst>
            <pc:docMk/>
            <pc:sldMk cId="1838639979" sldId="291"/>
            <ac:spMk id="7" creationId="{29D212DC-62F2-43C1-8B4F-D66A4E84CB8C}"/>
          </ac:spMkLst>
        </pc:spChg>
      </pc:sldChg>
      <pc:sldChg chg="modSp mod modAnim">
        <pc:chgData name="Isla Foffa" userId="237bb2e1-a752-4b88-b59e-e8cd0f246259" providerId="ADAL" clId="{B9FAA8E4-7AC1-45C5-A1E9-9EECAF7CC0FE}" dt="2022-03-24T17:43:05.246" v="2401" actId="14100"/>
        <pc:sldMkLst>
          <pc:docMk/>
          <pc:sldMk cId="574129848" sldId="294"/>
        </pc:sldMkLst>
        <pc:spChg chg="mod">
          <ac:chgData name="Isla Foffa" userId="237bb2e1-a752-4b88-b59e-e8cd0f246259" providerId="ADAL" clId="{B9FAA8E4-7AC1-45C5-A1E9-9EECAF7CC0FE}" dt="2022-03-24T17:43:05.246" v="2401" actId="14100"/>
          <ac:spMkLst>
            <pc:docMk/>
            <pc:sldMk cId="574129848" sldId="294"/>
            <ac:spMk id="7" creationId="{29D212DC-62F2-43C1-8B4F-D66A4E84CB8C}"/>
          </ac:spMkLst>
        </pc:spChg>
      </pc:sldChg>
      <pc:sldChg chg="modSp mod">
        <pc:chgData name="Isla Foffa" userId="237bb2e1-a752-4b88-b59e-e8cd0f246259" providerId="ADAL" clId="{B9FAA8E4-7AC1-45C5-A1E9-9EECAF7CC0FE}" dt="2022-03-24T17:43:36.862" v="2402" actId="14100"/>
        <pc:sldMkLst>
          <pc:docMk/>
          <pc:sldMk cId="265172162" sldId="295"/>
        </pc:sldMkLst>
        <pc:spChg chg="mod">
          <ac:chgData name="Isla Foffa" userId="237bb2e1-a752-4b88-b59e-e8cd0f246259" providerId="ADAL" clId="{B9FAA8E4-7AC1-45C5-A1E9-9EECAF7CC0FE}" dt="2022-03-24T17:43:36.862" v="2402" actId="14100"/>
          <ac:spMkLst>
            <pc:docMk/>
            <pc:sldMk cId="265172162" sldId="295"/>
            <ac:spMk id="7" creationId="{29D212DC-62F2-43C1-8B4F-D66A4E84CB8C}"/>
          </ac:spMkLst>
        </pc:spChg>
        <pc:spChg chg="mod">
          <ac:chgData name="Isla Foffa" userId="237bb2e1-a752-4b88-b59e-e8cd0f246259" providerId="ADAL" clId="{B9FAA8E4-7AC1-45C5-A1E9-9EECAF7CC0FE}" dt="2022-03-23T14:22:55.087" v="35" actId="14100"/>
          <ac:spMkLst>
            <pc:docMk/>
            <pc:sldMk cId="265172162" sldId="295"/>
            <ac:spMk id="8" creationId="{2F562229-8D73-47F0-9196-AF8C4A17153E}"/>
          </ac:spMkLst>
        </pc:spChg>
      </pc:sldChg>
      <pc:sldChg chg="addSp modSp mod">
        <pc:chgData name="Isla Foffa" userId="237bb2e1-a752-4b88-b59e-e8cd0f246259" providerId="ADAL" clId="{B9FAA8E4-7AC1-45C5-A1E9-9EECAF7CC0FE}" dt="2022-03-24T16:21:03.500" v="1348" actId="20577"/>
        <pc:sldMkLst>
          <pc:docMk/>
          <pc:sldMk cId="196708385" sldId="296"/>
        </pc:sldMkLst>
        <pc:spChg chg="mod">
          <ac:chgData name="Isla Foffa" userId="237bb2e1-a752-4b88-b59e-e8cd0f246259" providerId="ADAL" clId="{B9FAA8E4-7AC1-45C5-A1E9-9EECAF7CC0FE}" dt="2022-03-24T16:21:03.500" v="1348" actId="20577"/>
          <ac:spMkLst>
            <pc:docMk/>
            <pc:sldMk cId="196708385" sldId="296"/>
            <ac:spMk id="7" creationId="{29D212DC-62F2-43C1-8B4F-D66A4E84CB8C}"/>
          </ac:spMkLst>
        </pc:spChg>
        <pc:spChg chg="add mod">
          <ac:chgData name="Isla Foffa" userId="237bb2e1-a752-4b88-b59e-e8cd0f246259" providerId="ADAL" clId="{B9FAA8E4-7AC1-45C5-A1E9-9EECAF7CC0FE}" dt="2022-03-23T14:18:49.206" v="14" actId="14100"/>
          <ac:spMkLst>
            <pc:docMk/>
            <pc:sldMk cId="196708385" sldId="296"/>
            <ac:spMk id="8" creationId="{28637AC6-A478-4A55-AB4C-949C67594EF0}"/>
          </ac:spMkLst>
        </pc:spChg>
      </pc:sldChg>
      <pc:sldChg chg="modSp mod">
        <pc:chgData name="Isla Foffa" userId="237bb2e1-a752-4b88-b59e-e8cd0f246259" providerId="ADAL" clId="{B9FAA8E4-7AC1-45C5-A1E9-9EECAF7CC0FE}" dt="2022-03-23T14:20:51.329" v="22" actId="14100"/>
        <pc:sldMkLst>
          <pc:docMk/>
          <pc:sldMk cId="4230329561" sldId="298"/>
        </pc:sldMkLst>
        <pc:spChg chg="mod">
          <ac:chgData name="Isla Foffa" userId="237bb2e1-a752-4b88-b59e-e8cd0f246259" providerId="ADAL" clId="{B9FAA8E4-7AC1-45C5-A1E9-9EECAF7CC0FE}" dt="2022-03-23T14:20:51.329" v="22" actId="14100"/>
          <ac:spMkLst>
            <pc:docMk/>
            <pc:sldMk cId="4230329561" sldId="298"/>
            <ac:spMk id="7" creationId="{29D212DC-62F2-43C1-8B4F-D66A4E84CB8C}"/>
          </ac:spMkLst>
        </pc:spChg>
        <pc:spChg chg="mod">
          <ac:chgData name="Isla Foffa" userId="237bb2e1-a752-4b88-b59e-e8cd0f246259" providerId="ADAL" clId="{B9FAA8E4-7AC1-45C5-A1E9-9EECAF7CC0FE}" dt="2022-03-23T14:20:45.570" v="21" actId="27636"/>
          <ac:spMkLst>
            <pc:docMk/>
            <pc:sldMk cId="4230329561" sldId="298"/>
            <ac:spMk id="10" creationId="{DB88E4F6-3C68-499C-BD02-7964087B4C65}"/>
          </ac:spMkLst>
        </pc:spChg>
      </pc:sldChg>
      <pc:sldChg chg="modSp mod">
        <pc:chgData name="Isla Foffa" userId="237bb2e1-a752-4b88-b59e-e8cd0f246259" providerId="ADAL" clId="{B9FAA8E4-7AC1-45C5-A1E9-9EECAF7CC0FE}" dt="2022-03-24T17:41:58.273" v="2393" actId="14100"/>
        <pc:sldMkLst>
          <pc:docMk/>
          <pc:sldMk cId="228926069" sldId="299"/>
        </pc:sldMkLst>
        <pc:spChg chg="mod">
          <ac:chgData name="Isla Foffa" userId="237bb2e1-a752-4b88-b59e-e8cd0f246259" providerId="ADAL" clId="{B9FAA8E4-7AC1-45C5-A1E9-9EECAF7CC0FE}" dt="2022-03-24T17:41:58.273" v="2393" actId="14100"/>
          <ac:spMkLst>
            <pc:docMk/>
            <pc:sldMk cId="228926069" sldId="299"/>
            <ac:spMk id="7" creationId="{30006BB1-D479-4E8C-B8A2-A2928744BB3D}"/>
          </ac:spMkLst>
        </pc:spChg>
        <pc:spChg chg="mod">
          <ac:chgData name="Isla Foffa" userId="237bb2e1-a752-4b88-b59e-e8cd0f246259" providerId="ADAL" clId="{B9FAA8E4-7AC1-45C5-A1E9-9EECAF7CC0FE}" dt="2022-03-23T14:20:21.556" v="17" actId="27636"/>
          <ac:spMkLst>
            <pc:docMk/>
            <pc:sldMk cId="228926069" sldId="299"/>
            <ac:spMk id="8" creationId="{6B5BC815-EDA5-4BA4-9BE1-E3514D5F0D69}"/>
          </ac:spMkLst>
        </pc:spChg>
      </pc:sldChg>
      <pc:sldChg chg="modSp mod">
        <pc:chgData name="Isla Foffa" userId="237bb2e1-a752-4b88-b59e-e8cd0f246259" providerId="ADAL" clId="{B9FAA8E4-7AC1-45C5-A1E9-9EECAF7CC0FE}" dt="2022-03-24T17:41:54.565" v="2392" actId="14100"/>
        <pc:sldMkLst>
          <pc:docMk/>
          <pc:sldMk cId="1521730831" sldId="300"/>
        </pc:sldMkLst>
        <pc:spChg chg="mod">
          <ac:chgData name="Isla Foffa" userId="237bb2e1-a752-4b88-b59e-e8cd0f246259" providerId="ADAL" clId="{B9FAA8E4-7AC1-45C5-A1E9-9EECAF7CC0FE}" dt="2022-03-24T17:41:54.565" v="2392" actId="14100"/>
          <ac:spMkLst>
            <pc:docMk/>
            <pc:sldMk cId="1521730831" sldId="300"/>
            <ac:spMk id="7" creationId="{30006BB1-D479-4E8C-B8A2-A2928744BB3D}"/>
          </ac:spMkLst>
        </pc:spChg>
        <pc:spChg chg="mod">
          <ac:chgData name="Isla Foffa" userId="237bb2e1-a752-4b88-b59e-e8cd0f246259" providerId="ADAL" clId="{B9FAA8E4-7AC1-45C5-A1E9-9EECAF7CC0FE}" dt="2022-03-23T14:20:13.055" v="16" actId="27636"/>
          <ac:spMkLst>
            <pc:docMk/>
            <pc:sldMk cId="1521730831" sldId="300"/>
            <ac:spMk id="8" creationId="{6B5BC815-EDA5-4BA4-9BE1-E3514D5F0D69}"/>
          </ac:spMkLst>
        </pc:spChg>
      </pc:sldChg>
      <pc:sldChg chg="modSp mod modAnim">
        <pc:chgData name="Isla Foffa" userId="237bb2e1-a752-4b88-b59e-e8cd0f246259" providerId="ADAL" clId="{B9FAA8E4-7AC1-45C5-A1E9-9EECAF7CC0FE}" dt="2022-03-24T17:30:51.226" v="2390"/>
        <pc:sldMkLst>
          <pc:docMk/>
          <pc:sldMk cId="936316629" sldId="303"/>
        </pc:sldMkLst>
        <pc:spChg chg="mod">
          <ac:chgData name="Isla Foffa" userId="237bb2e1-a752-4b88-b59e-e8cd0f246259" providerId="ADAL" clId="{B9FAA8E4-7AC1-45C5-A1E9-9EECAF7CC0FE}" dt="2022-03-24T17:30:36.624" v="2385" actId="207"/>
          <ac:spMkLst>
            <pc:docMk/>
            <pc:sldMk cId="936316629" sldId="303"/>
            <ac:spMk id="6" creationId="{A9842E9B-1080-4009-8E04-583BB75769E0}"/>
          </ac:spMkLst>
        </pc:spChg>
      </pc:sldChg>
      <pc:sldChg chg="del">
        <pc:chgData name="Isla Foffa" userId="237bb2e1-a752-4b88-b59e-e8cd0f246259" providerId="ADAL" clId="{B9FAA8E4-7AC1-45C5-A1E9-9EECAF7CC0FE}" dt="2022-03-24T16:04:04.866" v="663" actId="47"/>
        <pc:sldMkLst>
          <pc:docMk/>
          <pc:sldMk cId="4285542603" sldId="304"/>
        </pc:sldMkLst>
      </pc:sldChg>
      <pc:sldChg chg="modSp add mod ord modAnim">
        <pc:chgData name="Isla Foffa" userId="237bb2e1-a752-4b88-b59e-e8cd0f246259" providerId="ADAL" clId="{B9FAA8E4-7AC1-45C5-A1E9-9EECAF7CC0FE}" dt="2022-03-24T17:29:56.257" v="2380"/>
        <pc:sldMkLst>
          <pc:docMk/>
          <pc:sldMk cId="2166964278" sldId="305"/>
        </pc:sldMkLst>
        <pc:spChg chg="mod">
          <ac:chgData name="Isla Foffa" userId="237bb2e1-a752-4b88-b59e-e8cd0f246259" providerId="ADAL" clId="{B9FAA8E4-7AC1-45C5-A1E9-9EECAF7CC0FE}" dt="2022-03-24T17:29:11.556" v="2369" actId="207"/>
          <ac:spMkLst>
            <pc:docMk/>
            <pc:sldMk cId="2166964278" sldId="305"/>
            <ac:spMk id="6" creationId="{A9842E9B-1080-4009-8E04-583BB75769E0}"/>
          </ac:spMkLst>
        </pc:spChg>
      </pc:sldChg>
      <pc:sldChg chg="modSp add mod ord modAnim">
        <pc:chgData name="Isla Foffa" userId="237bb2e1-a752-4b88-b59e-e8cd0f246259" providerId="ADAL" clId="{B9FAA8E4-7AC1-45C5-A1E9-9EECAF7CC0FE}" dt="2022-03-24T17:29:46.625" v="2377"/>
        <pc:sldMkLst>
          <pc:docMk/>
          <pc:sldMk cId="180697593" sldId="306"/>
        </pc:sldMkLst>
        <pc:spChg chg="mod">
          <ac:chgData name="Isla Foffa" userId="237bb2e1-a752-4b88-b59e-e8cd0f246259" providerId="ADAL" clId="{B9FAA8E4-7AC1-45C5-A1E9-9EECAF7CC0FE}" dt="2022-03-24T17:29:28.369" v="2373" actId="207"/>
          <ac:spMkLst>
            <pc:docMk/>
            <pc:sldMk cId="180697593" sldId="306"/>
            <ac:spMk id="6" creationId="{A9842E9B-1080-4009-8E04-583BB75769E0}"/>
          </ac:spMkLst>
        </pc:spChg>
      </pc:sldChg>
    </pc:docChg>
  </pc:docChgLst>
  <pc:docChgLst>
    <pc:chgData name="Karen Lindsay" userId="b4baf3a6-1c10-4fd0-8fbf-74c7611cdb87" providerId="ADAL" clId="{0A2C12A8-704B-E149-8927-3FE059516110}"/>
    <pc:docChg chg="undo custSel addSld delSld modSld">
      <pc:chgData name="Karen Lindsay" userId="b4baf3a6-1c10-4fd0-8fbf-74c7611cdb87" providerId="ADAL" clId="{0A2C12A8-704B-E149-8927-3FE059516110}" dt="2022-03-28T09:39:01.123" v="84"/>
      <pc:docMkLst>
        <pc:docMk/>
      </pc:docMkLst>
      <pc:sldChg chg="modSp mod">
        <pc:chgData name="Karen Lindsay" userId="b4baf3a6-1c10-4fd0-8fbf-74c7611cdb87" providerId="ADAL" clId="{0A2C12A8-704B-E149-8927-3FE059516110}" dt="2022-03-24T09:47:28.510" v="20" actId="1076"/>
        <pc:sldMkLst>
          <pc:docMk/>
          <pc:sldMk cId="2603699448" sldId="256"/>
        </pc:sldMkLst>
        <pc:spChg chg="mod">
          <ac:chgData name="Karen Lindsay" userId="b4baf3a6-1c10-4fd0-8fbf-74c7611cdb87" providerId="ADAL" clId="{0A2C12A8-704B-E149-8927-3FE059516110}" dt="2022-03-24T09:47:28.510" v="20" actId="1076"/>
          <ac:spMkLst>
            <pc:docMk/>
            <pc:sldMk cId="2603699448" sldId="256"/>
            <ac:spMk id="2" creationId="{64CB3862-2B78-2B45-9327-40D903D2E83F}"/>
          </ac:spMkLst>
        </pc:spChg>
        <pc:spChg chg="mod">
          <ac:chgData name="Karen Lindsay" userId="b4baf3a6-1c10-4fd0-8fbf-74c7611cdb87" providerId="ADAL" clId="{0A2C12A8-704B-E149-8927-3FE059516110}" dt="2022-03-24T09:47:22.640" v="19" actId="1076"/>
          <ac:spMkLst>
            <pc:docMk/>
            <pc:sldMk cId="2603699448" sldId="256"/>
            <ac:spMk id="3" creationId="{5E4C7921-FC98-1045-80DA-B2DF7BA823EE}"/>
          </ac:spMkLst>
        </pc:spChg>
      </pc:sldChg>
      <pc:sldChg chg="modSp mod">
        <pc:chgData name="Karen Lindsay" userId="b4baf3a6-1c10-4fd0-8fbf-74c7611cdb87" providerId="ADAL" clId="{0A2C12A8-704B-E149-8927-3FE059516110}" dt="2022-03-24T09:45:39.197" v="14" actId="1076"/>
        <pc:sldMkLst>
          <pc:docMk/>
          <pc:sldMk cId="3966703906" sldId="275"/>
        </pc:sldMkLst>
        <pc:spChg chg="mod">
          <ac:chgData name="Karen Lindsay" userId="b4baf3a6-1c10-4fd0-8fbf-74c7611cdb87" providerId="ADAL" clId="{0A2C12A8-704B-E149-8927-3FE059516110}" dt="2022-03-24T09:45:39.197" v="14" actId="1076"/>
          <ac:spMkLst>
            <pc:docMk/>
            <pc:sldMk cId="3966703906" sldId="275"/>
            <ac:spMk id="8" creationId="{EF2483B9-F8B2-4878-91B7-E7D7C16B42D5}"/>
          </ac:spMkLst>
        </pc:spChg>
        <pc:spChg chg="mod">
          <ac:chgData name="Karen Lindsay" userId="b4baf3a6-1c10-4fd0-8fbf-74c7611cdb87" providerId="ADAL" clId="{0A2C12A8-704B-E149-8927-3FE059516110}" dt="2022-03-24T09:45:06.642" v="8" actId="1076"/>
          <ac:spMkLst>
            <pc:docMk/>
            <pc:sldMk cId="3966703906" sldId="275"/>
            <ac:spMk id="9" creationId="{32F6A944-27D9-4DB2-B6A7-F8E452E14244}"/>
          </ac:spMkLst>
        </pc:spChg>
      </pc:sldChg>
      <pc:sldChg chg="modSp">
        <pc:chgData name="Karen Lindsay" userId="b4baf3a6-1c10-4fd0-8fbf-74c7611cdb87" providerId="ADAL" clId="{0A2C12A8-704B-E149-8927-3FE059516110}" dt="2022-03-28T09:07:53.186" v="24" actId="790"/>
        <pc:sldMkLst>
          <pc:docMk/>
          <pc:sldMk cId="3113623000" sldId="277"/>
        </pc:sldMkLst>
        <pc:spChg chg="mod">
          <ac:chgData name="Karen Lindsay" userId="b4baf3a6-1c10-4fd0-8fbf-74c7611cdb87" providerId="ADAL" clId="{0A2C12A8-704B-E149-8927-3FE059516110}" dt="2022-03-28T09:07:53.186" v="24" actId="790"/>
          <ac:spMkLst>
            <pc:docMk/>
            <pc:sldMk cId="3113623000" sldId="277"/>
            <ac:spMk id="9" creationId="{B670FFC8-7F6B-4E1E-A335-2DAB0E3863C5}"/>
          </ac:spMkLst>
        </pc:spChg>
      </pc:sldChg>
      <pc:sldChg chg="modSp">
        <pc:chgData name="Karen Lindsay" userId="b4baf3a6-1c10-4fd0-8fbf-74c7611cdb87" providerId="ADAL" clId="{0A2C12A8-704B-E149-8927-3FE059516110}" dt="2022-03-28T09:06:16.536" v="21" actId="948"/>
        <pc:sldMkLst>
          <pc:docMk/>
          <pc:sldMk cId="1135814418" sldId="290"/>
        </pc:sldMkLst>
        <pc:spChg chg="mod">
          <ac:chgData name="Karen Lindsay" userId="b4baf3a6-1c10-4fd0-8fbf-74c7611cdb87" providerId="ADAL" clId="{0A2C12A8-704B-E149-8927-3FE059516110}" dt="2022-03-28T09:06:16.536" v="21" actId="948"/>
          <ac:spMkLst>
            <pc:docMk/>
            <pc:sldMk cId="1135814418" sldId="290"/>
            <ac:spMk id="3" creationId="{E90C5DE6-5F3A-423B-9A82-DF1194888C19}"/>
          </ac:spMkLst>
        </pc:spChg>
      </pc:sldChg>
      <pc:sldChg chg="addSp delSp modSp mod modAnim">
        <pc:chgData name="Karen Lindsay" userId="b4baf3a6-1c10-4fd0-8fbf-74c7611cdb87" providerId="ADAL" clId="{0A2C12A8-704B-E149-8927-3FE059516110}" dt="2022-03-28T09:39:01.123" v="84"/>
        <pc:sldMkLst>
          <pc:docMk/>
          <pc:sldMk cId="4230329561" sldId="298"/>
        </pc:sldMkLst>
        <pc:spChg chg="mod">
          <ac:chgData name="Karen Lindsay" userId="b4baf3a6-1c10-4fd0-8fbf-74c7611cdb87" providerId="ADAL" clId="{0A2C12A8-704B-E149-8927-3FE059516110}" dt="2022-03-28T09:38:15.308" v="80" actId="207"/>
          <ac:spMkLst>
            <pc:docMk/>
            <pc:sldMk cId="4230329561" sldId="298"/>
            <ac:spMk id="7" creationId="{29D212DC-62F2-43C1-8B4F-D66A4E84CB8C}"/>
          </ac:spMkLst>
        </pc:spChg>
        <pc:spChg chg="mod ord">
          <ac:chgData name="Karen Lindsay" userId="b4baf3a6-1c10-4fd0-8fbf-74c7611cdb87" providerId="ADAL" clId="{0A2C12A8-704B-E149-8927-3FE059516110}" dt="2022-03-28T09:36:12.007" v="68" actId="1076"/>
          <ac:spMkLst>
            <pc:docMk/>
            <pc:sldMk cId="4230329561" sldId="298"/>
            <ac:spMk id="10" creationId="{DB88E4F6-3C68-499C-BD02-7964087B4C65}"/>
          </ac:spMkLst>
        </pc:spChg>
        <pc:spChg chg="del mod">
          <ac:chgData name="Karen Lindsay" userId="b4baf3a6-1c10-4fd0-8fbf-74c7611cdb87" providerId="ADAL" clId="{0A2C12A8-704B-E149-8927-3FE059516110}" dt="2022-03-28T09:31:28.421" v="28" actId="478"/>
          <ac:spMkLst>
            <pc:docMk/>
            <pc:sldMk cId="4230329561" sldId="298"/>
            <ac:spMk id="11" creationId="{E885A2DA-9CD7-458A-AF06-A2FA922A8278}"/>
          </ac:spMkLst>
        </pc:spChg>
        <pc:spChg chg="del">
          <ac:chgData name="Karen Lindsay" userId="b4baf3a6-1c10-4fd0-8fbf-74c7611cdb87" providerId="ADAL" clId="{0A2C12A8-704B-E149-8927-3FE059516110}" dt="2022-03-28T09:31:31.965" v="29" actId="478"/>
          <ac:spMkLst>
            <pc:docMk/>
            <pc:sldMk cId="4230329561" sldId="298"/>
            <ac:spMk id="12" creationId="{5D193009-932A-4D7E-A55F-B7F7AE1B4208}"/>
          </ac:spMkLst>
        </pc:spChg>
        <pc:spChg chg="del">
          <ac:chgData name="Karen Lindsay" userId="b4baf3a6-1c10-4fd0-8fbf-74c7611cdb87" providerId="ADAL" clId="{0A2C12A8-704B-E149-8927-3FE059516110}" dt="2022-03-28T09:32:10.887" v="30" actId="26606"/>
          <ac:spMkLst>
            <pc:docMk/>
            <pc:sldMk cId="4230329561" sldId="298"/>
            <ac:spMk id="37" creationId="{13B7BB51-92B8-4089-8DAB-1202A4D1C6A3}"/>
          </ac:spMkLst>
        </pc:spChg>
        <pc:spChg chg="del">
          <ac:chgData name="Karen Lindsay" userId="b4baf3a6-1c10-4fd0-8fbf-74c7611cdb87" providerId="ADAL" clId="{0A2C12A8-704B-E149-8927-3FE059516110}" dt="2022-03-28T09:32:10.887" v="30" actId="26606"/>
          <ac:spMkLst>
            <pc:docMk/>
            <pc:sldMk cId="4230329561" sldId="298"/>
            <ac:spMk id="39" creationId="{D009D6D5-DAC2-4A8B-A17A-E206B9012D09}"/>
          </ac:spMkLst>
        </pc:spChg>
        <pc:spChg chg="add">
          <ac:chgData name="Karen Lindsay" userId="b4baf3a6-1c10-4fd0-8fbf-74c7611cdb87" providerId="ADAL" clId="{0A2C12A8-704B-E149-8927-3FE059516110}" dt="2022-03-28T09:32:10.887" v="30" actId="26606"/>
          <ac:spMkLst>
            <pc:docMk/>
            <pc:sldMk cId="4230329561" sldId="298"/>
            <ac:spMk id="44" creationId="{13B7BB51-92B8-4089-8DAB-1202A4D1C6A3}"/>
          </ac:spMkLst>
        </pc:spChg>
        <pc:spChg chg="add">
          <ac:chgData name="Karen Lindsay" userId="b4baf3a6-1c10-4fd0-8fbf-74c7611cdb87" providerId="ADAL" clId="{0A2C12A8-704B-E149-8927-3FE059516110}" dt="2022-03-28T09:32:10.887" v="30" actId="26606"/>
          <ac:spMkLst>
            <pc:docMk/>
            <pc:sldMk cId="4230329561" sldId="298"/>
            <ac:spMk id="46" creationId="{0E3596DD-156A-473E-9BB3-C6A29F7574E9}"/>
          </ac:spMkLst>
        </pc:spChg>
        <pc:spChg chg="add">
          <ac:chgData name="Karen Lindsay" userId="b4baf3a6-1c10-4fd0-8fbf-74c7611cdb87" providerId="ADAL" clId="{0A2C12A8-704B-E149-8927-3FE059516110}" dt="2022-03-28T09:32:10.887" v="30" actId="26606"/>
          <ac:spMkLst>
            <pc:docMk/>
            <pc:sldMk cId="4230329561" sldId="298"/>
            <ac:spMk id="48" creationId="{A0DE92DF-4769-4DE9-93FD-EE31271850CA}"/>
          </ac:spMkLst>
        </pc:spChg>
        <pc:picChg chg="mod">
          <ac:chgData name="Karen Lindsay" userId="b4baf3a6-1c10-4fd0-8fbf-74c7611cdb87" providerId="ADAL" clId="{0A2C12A8-704B-E149-8927-3FE059516110}" dt="2022-03-28T09:32:10.887" v="30" actId="26606"/>
          <ac:picMkLst>
            <pc:docMk/>
            <pc:sldMk cId="4230329561" sldId="298"/>
            <ac:picMk id="6" creationId="{48C7CD38-AB72-4816-B3F8-B108916D1BC5}"/>
          </ac:picMkLst>
        </pc:picChg>
      </pc:sldChg>
      <pc:sldChg chg="modSp add del">
        <pc:chgData name="Karen Lindsay" userId="b4baf3a6-1c10-4fd0-8fbf-74c7611cdb87" providerId="ADAL" clId="{0A2C12A8-704B-E149-8927-3FE059516110}" dt="2022-03-28T09:38:23.165" v="81" actId="2696"/>
        <pc:sldMkLst>
          <pc:docMk/>
          <pc:sldMk cId="720174740" sldId="307"/>
        </pc:sldMkLst>
        <pc:picChg chg="mod">
          <ac:chgData name="Karen Lindsay" userId="b4baf3a6-1c10-4fd0-8fbf-74c7611cdb87" providerId="ADAL" clId="{0A2C12A8-704B-E149-8927-3FE059516110}" dt="2022-03-28T09:29:33.904" v="26" actId="14826"/>
          <ac:picMkLst>
            <pc:docMk/>
            <pc:sldMk cId="720174740" sldId="307"/>
            <ac:picMk id="6" creationId="{48C7CD38-AB72-4816-B3F8-B108916D1BC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EA7DB-9376-4CB0-A041-2074480BD5AC}" type="datetimeFigureOut">
              <a:rPr lang="en-GB" smtClean="0"/>
              <a:t>28/03/2022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F8855-A2B9-4704-B5D5-8B394FBE20BA}" type="slidenum">
              <a:rPr lang="en-GB" smtClean="0"/>
              <a:t>‹#›</a:t>
            </a:fld>
            <a:endParaRPr lang="en-GB"/>
          </a:p>
        </p:txBody>
      </p:sp>
    </p:spTree>
    <p:extLst>
      <p:ext uri="{BB962C8B-B14F-4D97-AF65-F5344CB8AC3E}">
        <p14:creationId xmlns:p14="http://schemas.microsoft.com/office/powerpoint/2010/main" val="407545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9F8855-A2B9-4704-B5D5-8B394FBE20BA}" type="slidenum">
              <a:rPr lang="en-GB" smtClean="0"/>
              <a:t>4</a:t>
            </a:fld>
            <a:endParaRPr lang="en-GB"/>
          </a:p>
        </p:txBody>
      </p:sp>
    </p:spTree>
    <p:extLst>
      <p:ext uri="{BB962C8B-B14F-4D97-AF65-F5344CB8AC3E}">
        <p14:creationId xmlns:p14="http://schemas.microsoft.com/office/powerpoint/2010/main" val="149748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9F8855-A2B9-4704-B5D5-8B394FBE20BA}" type="slidenum">
              <a:rPr lang="en-GB" smtClean="0"/>
              <a:t>7</a:t>
            </a:fld>
            <a:endParaRPr lang="en-GB"/>
          </a:p>
        </p:txBody>
      </p:sp>
    </p:spTree>
    <p:extLst>
      <p:ext uri="{BB962C8B-B14F-4D97-AF65-F5344CB8AC3E}">
        <p14:creationId xmlns:p14="http://schemas.microsoft.com/office/powerpoint/2010/main" val="145757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F8855-A2B9-4704-B5D5-8B394FBE20BA}" type="slidenum">
              <a:rPr lang="en-GB" smtClean="0"/>
              <a:t>17</a:t>
            </a:fld>
            <a:endParaRPr lang="en-GB"/>
          </a:p>
        </p:txBody>
      </p:sp>
    </p:spTree>
    <p:extLst>
      <p:ext uri="{BB962C8B-B14F-4D97-AF65-F5344CB8AC3E}">
        <p14:creationId xmlns:p14="http://schemas.microsoft.com/office/powerpoint/2010/main" val="4181797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3226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7402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724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4067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30947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03333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9545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83014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6913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6593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0411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3/28/22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508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3/28/22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15739995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75" r:id="rId5"/>
    <p:sldLayoutId id="2147483676" r:id="rId6"/>
    <p:sldLayoutId id="2147483682"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arwick.ac.uk/fac/cross_fac/xmas/" TargetMode="External"/><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hyperlink" Target="https://www.esrf.fr/home/education/synchrotronschool.html" TargetMode="External"/><Relationship Id="rId5" Type="http://schemas.openxmlformats.org/officeDocument/2006/relationships/hyperlink" Target="https://www.esrf.fr/home/education.html" TargetMode="External"/><Relationship Id="rId4" Type="http://schemas.openxmlformats.org/officeDocument/2006/relationships/hyperlink" Target="https://warwick.ac.uk/fac/cross_fac/xmas/impac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arwick.ac.uk/fac/cross_fac/xmas/impact/outreach/xmas_scientist_experienceb/" TargetMode="External"/><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hyperlink" Target="https://warwick.ac.uk/fac/cross_fac/xmas/impact/outreach/sciencegala/"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theuniguide.co.uk/subjects/materials-science" TargetMode="External"/><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hyperlink" Target="https://www.prospects.ac.uk/careers-advice/what-can-i-do-with-my-degree/materials-science-and-engineering" TargetMode="External"/><Relationship Id="rId4" Type="http://schemas.openxmlformats.org/officeDocument/2006/relationships/hyperlink" Target="https://www.careerexplorer.com/careers/materials-scientis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futurumcareers.com/Tom_Hase_Activity_Sheet.pdf" TargetMode="External"/><Relationship Id="rId4" Type="http://schemas.openxmlformats.org/officeDocument/2006/relationships/hyperlink" Target="https://futurumcareers.com/the-power-of-x-rays-in-materials-scie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A4F927A-98FC-940E-C940-70ECF087438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64CB3862-2B78-2B45-9327-40D903D2E83F}"/>
              </a:ext>
            </a:extLst>
          </p:cNvPr>
          <p:cNvSpPr>
            <a:spLocks noGrp="1"/>
          </p:cNvSpPr>
          <p:nvPr>
            <p:ph type="ctrTitle"/>
          </p:nvPr>
        </p:nvSpPr>
        <p:spPr>
          <a:xfrm>
            <a:off x="6095999" y="3560406"/>
            <a:ext cx="5008776" cy="2038400"/>
          </a:xfrm>
          <a:solidFill>
            <a:schemeClr val="bg1">
              <a:lumMod val="95000"/>
            </a:schemeClr>
          </a:solidFill>
        </p:spPr>
        <p:txBody>
          <a:bodyPr anchor="ctr">
            <a:normAutofit/>
          </a:bodyPr>
          <a:lstStyle/>
          <a:p>
            <a:r>
              <a:rPr lang="en-US" sz="4000" dirty="0"/>
              <a:t>The X-Ray Materials Science (XMaS) project</a:t>
            </a:r>
          </a:p>
        </p:txBody>
      </p:sp>
      <p:sp>
        <p:nvSpPr>
          <p:cNvPr id="3" name="Subtitle 2">
            <a:extLst>
              <a:ext uri="{FF2B5EF4-FFF2-40B4-BE49-F238E27FC236}">
                <a16:creationId xmlns:a16="http://schemas.microsoft.com/office/drawing/2014/main" id="{5E4C7921-FC98-1045-80DA-B2DF7BA823EE}"/>
              </a:ext>
            </a:extLst>
          </p:cNvPr>
          <p:cNvSpPr>
            <a:spLocks noGrp="1"/>
          </p:cNvSpPr>
          <p:nvPr>
            <p:ph type="subTitle" idx="1"/>
          </p:nvPr>
        </p:nvSpPr>
        <p:spPr>
          <a:xfrm>
            <a:off x="6096000" y="5688744"/>
            <a:ext cx="5008775" cy="883715"/>
          </a:xfrm>
          <a:solidFill>
            <a:schemeClr val="bg1">
              <a:lumMod val="95000"/>
            </a:schemeClr>
          </a:solidFill>
        </p:spPr>
        <p:txBody>
          <a:bodyPr anchor="ctr">
            <a:normAutofit/>
          </a:bodyPr>
          <a:lstStyle/>
          <a:p>
            <a:pPr>
              <a:lnSpc>
                <a:spcPct val="90000"/>
              </a:lnSpc>
            </a:pPr>
            <a:r>
              <a:rPr lang="en-US" sz="2000" dirty="0"/>
              <a:t>with Professor Tom Hase </a:t>
            </a:r>
          </a:p>
          <a:p>
            <a:pPr>
              <a:lnSpc>
                <a:spcPct val="90000"/>
              </a:lnSpc>
            </a:pPr>
            <a:r>
              <a:rPr lang="en-US" sz="2000" dirty="0"/>
              <a:t>and Dr Didier Wermeille</a:t>
            </a:r>
          </a:p>
        </p:txBody>
      </p:sp>
    </p:spTree>
    <p:extLst>
      <p:ext uri="{BB962C8B-B14F-4D97-AF65-F5344CB8AC3E}">
        <p14:creationId xmlns:p14="http://schemas.microsoft.com/office/powerpoint/2010/main" val="2603699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88F6DB-AE81-4C8D-B1F2-045AB0C89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engine, worktable, miller, dining table&#10;&#10;Description automatically generated">
            <a:extLst>
              <a:ext uri="{FF2B5EF4-FFF2-40B4-BE49-F238E27FC236}">
                <a16:creationId xmlns:a16="http://schemas.microsoft.com/office/drawing/2014/main" id="{53595CFA-6B59-4498-ABAE-CDE472508CF5}"/>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3" name="Graphic 1">
            <a:extLst>
              <a:ext uri="{FF2B5EF4-FFF2-40B4-BE49-F238E27FC236}">
                <a16:creationId xmlns:a16="http://schemas.microsoft.com/office/drawing/2014/main" id="{721F817A-BF7E-440D-B296-66D86EDB0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89000"/>
            </a:schemeClr>
          </a:solidFill>
          <a:ln w="32707" cap="flat">
            <a:noFill/>
            <a:prstDash val="solid"/>
            <a:miter/>
          </a:ln>
          <a:effectLst/>
        </p:spPr>
        <p:txBody>
          <a:bodyPr rtlCol="0" anchor="ctr"/>
          <a:lstStyle/>
          <a:p>
            <a:endParaRPr lang="en-US"/>
          </a:p>
        </p:txBody>
      </p:sp>
      <p:sp>
        <p:nvSpPr>
          <p:cNvPr id="2" name="Title 1">
            <a:extLst>
              <a:ext uri="{FF2B5EF4-FFF2-40B4-BE49-F238E27FC236}">
                <a16:creationId xmlns:a16="http://schemas.microsoft.com/office/drawing/2014/main" id="{47BA2A0A-4853-41B8-AFBA-6818E497D61D}"/>
              </a:ext>
            </a:extLst>
          </p:cNvPr>
          <p:cNvSpPr>
            <a:spLocks noGrp="1"/>
          </p:cNvSpPr>
          <p:nvPr>
            <p:ph type="title"/>
          </p:nvPr>
        </p:nvSpPr>
        <p:spPr>
          <a:xfrm>
            <a:off x="3742119" y="1800362"/>
            <a:ext cx="4704713" cy="3257275"/>
          </a:xfrm>
        </p:spPr>
        <p:txBody>
          <a:bodyPr vert="horz" lIns="91440" tIns="45720" rIns="91440" bIns="45720" rtlCol="0" anchor="ctr">
            <a:noAutofit/>
          </a:bodyPr>
          <a:lstStyle/>
          <a:p>
            <a:r>
              <a:rPr lang="en-US" sz="4800" dirty="0">
                <a:latin typeface="Calibri Light" panose="020F0302020204030204" pitchFamily="34" charset="0"/>
                <a:cs typeface="Calibri Light" panose="020F0302020204030204" pitchFamily="34" charset="0"/>
              </a:rPr>
              <a:t>Let’s meet some of the researchers using </a:t>
            </a:r>
            <a:r>
              <a:rPr lang="en-US" sz="4800" dirty="0" err="1">
                <a:latin typeface="Calibri Light" panose="020F0302020204030204" pitchFamily="34" charset="0"/>
                <a:cs typeface="Calibri Light" panose="020F0302020204030204" pitchFamily="34" charset="0"/>
              </a:rPr>
              <a:t>XMaS</a:t>
            </a:r>
            <a:r>
              <a:rPr lang="en-US" sz="4800"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158918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9" name="Rectangle 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F562229-8D73-47F0-9196-AF8C4A17153E}"/>
              </a:ext>
            </a:extLst>
          </p:cNvPr>
          <p:cNvSpPr txBox="1">
            <a:spLocks/>
          </p:cNvSpPr>
          <p:nvPr/>
        </p:nvSpPr>
        <p:spPr>
          <a:xfrm>
            <a:off x="353291" y="365125"/>
            <a:ext cx="5736226" cy="1287135"/>
          </a:xfrm>
          <a:prstGeom prst="rect">
            <a:avLst/>
          </a:prstGeom>
          <a:solidFill>
            <a:srgbClr val="F2F2F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00000"/>
              </a:lnSpc>
              <a:spcAft>
                <a:spcPts val="600"/>
              </a:spcAft>
            </a:pPr>
            <a:r>
              <a:rPr lang="en-US" sz="3600" dirty="0">
                <a:latin typeface="Calibri" panose="020F0502020204030204" pitchFamily="34" charset="0"/>
                <a:cs typeface="Calibri" panose="020F0502020204030204" pitchFamily="34" charset="0"/>
              </a:rPr>
              <a:t>Professor </a:t>
            </a:r>
            <a:r>
              <a:rPr lang="en-US" sz="3600" dirty="0" err="1">
                <a:latin typeface="Calibri" panose="020F0502020204030204" pitchFamily="34" charset="0"/>
                <a:cs typeface="Calibri" panose="020F0502020204030204" pitchFamily="34" charset="0"/>
              </a:rPr>
              <a:t>Maisoon</a:t>
            </a:r>
            <a:r>
              <a:rPr lang="en-US" sz="3600" dirty="0">
                <a:latin typeface="Calibri" panose="020F0502020204030204" pitchFamily="34" charset="0"/>
                <a:cs typeface="Calibri" panose="020F0502020204030204" pitchFamily="34" charset="0"/>
              </a:rPr>
              <a:t> Al-Jawad</a:t>
            </a:r>
            <a:br>
              <a:rPr lang="en-US" sz="31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School of Dentistry, University of Leeds, UK</a:t>
            </a:r>
            <a:endParaRPr lang="en-US" sz="3100" dirty="0">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53290" y="1800567"/>
            <a:ext cx="5736226" cy="4742322"/>
          </a:xfrm>
          <a:prstGeom prst="rect">
            <a:avLst/>
          </a:prstGeom>
          <a:solidFill>
            <a:srgbClr val="F2F2F2"/>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“I am interested in how </a:t>
            </a:r>
            <a:r>
              <a:rPr lang="en-US" sz="1800" b="0" i="0" u="none" strike="noStrike" baseline="0" dirty="0">
                <a:solidFill>
                  <a:srgbClr val="0070C0"/>
                </a:solidFill>
                <a:latin typeface="Calibri Light" panose="020F0302020204030204" pitchFamily="34" charset="0"/>
                <a:cs typeface="Calibri Light" panose="020F0302020204030204" pitchFamily="34" charset="0"/>
              </a:rPr>
              <a:t>teeth</a:t>
            </a:r>
            <a:r>
              <a:rPr lang="en-US" sz="1800" b="0" i="0" u="none" strike="noStrike" baseline="0" dirty="0">
                <a:latin typeface="Calibri Light" panose="020F0302020204030204" pitchFamily="34" charset="0"/>
                <a:cs typeface="Calibri Light" panose="020F0302020204030204" pitchFamily="34" charset="0"/>
              </a:rPr>
              <a:t> and </a:t>
            </a:r>
            <a:r>
              <a:rPr lang="en-US" sz="1800" b="0" i="0" u="none" strike="noStrike" baseline="0" dirty="0">
                <a:solidFill>
                  <a:srgbClr val="0070C0"/>
                </a:solidFill>
                <a:latin typeface="Calibri Light" panose="020F0302020204030204" pitchFamily="34" charset="0"/>
                <a:cs typeface="Calibri Light" panose="020F0302020204030204" pitchFamily="34" charset="0"/>
              </a:rPr>
              <a:t>bones</a:t>
            </a:r>
            <a:r>
              <a:rPr lang="en-US" sz="1800" b="0" i="0" u="none" strike="noStrike" baseline="0" dirty="0">
                <a:latin typeface="Calibri Light" panose="020F0302020204030204" pitchFamily="34" charset="0"/>
                <a:cs typeface="Calibri Light" panose="020F0302020204030204" pitchFamily="34" charset="0"/>
              </a:rPr>
              <a:t> grow. Bones comprise around </a:t>
            </a:r>
            <a:r>
              <a:rPr lang="en-US" sz="1800" b="0" i="0" u="none" strike="noStrike" baseline="0" dirty="0">
                <a:solidFill>
                  <a:srgbClr val="0070C0"/>
                </a:solidFill>
                <a:latin typeface="Calibri Light" panose="020F0302020204030204" pitchFamily="34" charset="0"/>
                <a:cs typeface="Calibri Light" panose="020F0302020204030204" pitchFamily="34" charset="0"/>
              </a:rPr>
              <a:t>60% mineral </a:t>
            </a:r>
            <a:r>
              <a:rPr lang="en-US" sz="1800" b="0" i="0" u="none" strike="noStrike" baseline="0" dirty="0">
                <a:latin typeface="Calibri Light" panose="020F0302020204030204" pitchFamily="34" charset="0"/>
                <a:cs typeface="Calibri Light" panose="020F0302020204030204" pitchFamily="34" charset="0"/>
              </a:rPr>
              <a:t>and </a:t>
            </a:r>
            <a:r>
              <a:rPr lang="en-US" sz="1800" b="0" i="0" u="none" strike="noStrike" baseline="0" dirty="0">
                <a:solidFill>
                  <a:srgbClr val="0070C0"/>
                </a:solidFill>
                <a:latin typeface="Calibri Light" panose="020F0302020204030204" pitchFamily="34" charset="0"/>
                <a:cs typeface="Calibri Light" panose="020F0302020204030204" pitchFamily="34" charset="0"/>
              </a:rPr>
              <a:t>40% organic molecules</a:t>
            </a:r>
            <a:r>
              <a:rPr lang="en-US" sz="1800" b="0" i="0" u="none" strike="noStrike" baseline="0" dirty="0">
                <a:latin typeface="Calibri Light" panose="020F0302020204030204" pitchFamily="34" charset="0"/>
                <a:cs typeface="Calibri Light" panose="020F0302020204030204" pitchFamily="34" charset="0"/>
              </a:rPr>
              <a:t>, which means they are </a:t>
            </a:r>
            <a:r>
              <a:rPr lang="en-US" sz="1800" b="0" i="0" u="none" strike="noStrike" baseline="0" dirty="0">
                <a:solidFill>
                  <a:srgbClr val="0070C0"/>
                </a:solidFill>
                <a:latin typeface="Calibri Light" panose="020F0302020204030204" pitchFamily="34" charset="0"/>
                <a:cs typeface="Calibri Light" panose="020F0302020204030204" pitchFamily="34" charset="0"/>
              </a:rPr>
              <a:t>strong</a:t>
            </a:r>
            <a:r>
              <a:rPr lang="en-US" sz="1800" b="0" i="0" u="none" strike="noStrike" baseline="0" dirty="0">
                <a:latin typeface="Calibri Light" panose="020F0302020204030204" pitchFamily="34" charset="0"/>
                <a:cs typeface="Calibri Light" panose="020F0302020204030204" pitchFamily="34" charset="0"/>
              </a:rPr>
              <a:t> but have </a:t>
            </a:r>
            <a:r>
              <a:rPr lang="en-US" sz="1800" b="0" i="0" u="none" strike="noStrike" baseline="0" dirty="0">
                <a:solidFill>
                  <a:srgbClr val="0070C0"/>
                </a:solidFill>
                <a:latin typeface="Calibri Light" panose="020F0302020204030204" pitchFamily="34" charset="0"/>
                <a:cs typeface="Calibri Light" panose="020F0302020204030204" pitchFamily="34" charset="0"/>
              </a:rPr>
              <a:t>elastic</a:t>
            </a:r>
            <a:r>
              <a:rPr lang="en-US" sz="1800" b="0" i="0" u="none" strike="noStrike" baseline="0" dirty="0">
                <a:latin typeface="Calibri Light" panose="020F0302020204030204" pitchFamily="34" charset="0"/>
                <a:cs typeface="Calibri Light" panose="020F0302020204030204" pitchFamily="34" charset="0"/>
              </a:rPr>
              <a:t> properties, so they don’t break under load. In contrast, dental enamel (the outer coating of a tooth) is made up of </a:t>
            </a:r>
            <a:r>
              <a:rPr lang="en-US" sz="1800" b="0" i="0" u="none" strike="noStrike" baseline="0" dirty="0">
                <a:solidFill>
                  <a:srgbClr val="0070C0"/>
                </a:solidFill>
                <a:latin typeface="Calibri Light" panose="020F0302020204030204" pitchFamily="34" charset="0"/>
                <a:cs typeface="Calibri Light" panose="020F0302020204030204" pitchFamily="34" charset="0"/>
              </a:rPr>
              <a:t>96% mineral </a:t>
            </a:r>
            <a:r>
              <a:rPr lang="en-US" sz="1800" b="0" i="0" u="none" strike="noStrike" baseline="0" dirty="0">
                <a:latin typeface="Calibri Light" panose="020F0302020204030204" pitchFamily="34" charset="0"/>
                <a:cs typeface="Calibri Light" panose="020F0302020204030204" pitchFamily="34" charset="0"/>
              </a:rPr>
              <a:t>and </a:t>
            </a:r>
            <a:r>
              <a:rPr lang="en-US" sz="1800" b="0" i="0" u="none" strike="noStrike" baseline="0" dirty="0">
                <a:solidFill>
                  <a:srgbClr val="0070C0"/>
                </a:solidFill>
                <a:latin typeface="Calibri Light" panose="020F0302020204030204" pitchFamily="34" charset="0"/>
                <a:cs typeface="Calibri Light" panose="020F0302020204030204" pitchFamily="34" charset="0"/>
              </a:rPr>
              <a:t>4% organic components</a:t>
            </a:r>
            <a:r>
              <a:rPr lang="en-US" sz="1800" b="0" i="0" u="none" strike="noStrike" baseline="0" dirty="0">
                <a:latin typeface="Calibri Light" panose="020F0302020204030204" pitchFamily="34" charset="0"/>
                <a:cs typeface="Calibri Light" panose="020F0302020204030204" pitchFamily="34" charset="0"/>
              </a:rPr>
              <a:t>. This makes enamel </a:t>
            </a:r>
            <a:r>
              <a:rPr lang="en-US" sz="1800" b="0" i="0" u="none" strike="noStrike" baseline="0" dirty="0">
                <a:solidFill>
                  <a:srgbClr val="0070C0"/>
                </a:solidFill>
                <a:latin typeface="Calibri Light" panose="020F0302020204030204" pitchFamily="34" charset="0"/>
                <a:cs typeface="Calibri Light" panose="020F0302020204030204" pitchFamily="34" charset="0"/>
              </a:rPr>
              <a:t>hard</a:t>
            </a:r>
            <a:r>
              <a:rPr lang="en-US" sz="1800" b="0" i="0" u="none" strike="noStrike" baseline="0" dirty="0">
                <a:latin typeface="Calibri Light" panose="020F0302020204030204" pitchFamily="34" charset="0"/>
                <a:cs typeface="Calibri Light" panose="020F0302020204030204" pitchFamily="34" charset="0"/>
              </a:rPr>
              <a:t> and </a:t>
            </a:r>
            <a:r>
              <a:rPr lang="en-US" sz="1800" b="0" i="0" u="none" strike="noStrike" baseline="0" dirty="0">
                <a:solidFill>
                  <a:srgbClr val="0070C0"/>
                </a:solidFill>
                <a:latin typeface="Calibri Light" panose="020F0302020204030204" pitchFamily="34" charset="0"/>
                <a:cs typeface="Calibri Light" panose="020F0302020204030204" pitchFamily="34" charset="0"/>
              </a:rPr>
              <a:t>resistant</a:t>
            </a:r>
            <a:r>
              <a:rPr lang="en-US" sz="1800" b="0" i="0" u="none" strike="noStrike" baseline="0" dirty="0">
                <a:latin typeface="Calibri Light" panose="020F0302020204030204" pitchFamily="34" charset="0"/>
                <a:cs typeface="Calibri Light" panose="020F0302020204030204" pitchFamily="34" charset="0"/>
              </a:rPr>
              <a:t> to wear, such that your teeth should last a lifetime. </a:t>
            </a:r>
          </a:p>
          <a:p>
            <a:pPr marL="0" indent="0">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err="1">
                <a:latin typeface="Calibri Light" panose="020F0302020204030204" pitchFamily="34" charset="0"/>
                <a:cs typeface="Calibri Light" panose="020F0302020204030204" pitchFamily="34" charset="0"/>
              </a:rPr>
              <a:t>XMaS</a:t>
            </a:r>
            <a:r>
              <a:rPr lang="en-US" sz="1800" b="0" i="0" u="none" strike="noStrike" baseline="0" dirty="0">
                <a:latin typeface="Calibri Light" panose="020F0302020204030204" pitchFamily="34" charset="0"/>
                <a:cs typeface="Calibri Light" panose="020F0302020204030204" pitchFamily="34" charset="0"/>
              </a:rPr>
              <a:t> enables us to look in great detail, deep inside tooth and bone samples, to probe </a:t>
            </a:r>
            <a:r>
              <a:rPr lang="en-US" sz="1800" b="0" i="0" u="none" strike="noStrike" baseline="0" dirty="0">
                <a:solidFill>
                  <a:srgbClr val="0070C0"/>
                </a:solidFill>
                <a:latin typeface="Calibri Light" panose="020F0302020204030204" pitchFamily="34" charset="0"/>
                <a:cs typeface="Calibri Light" panose="020F0302020204030204" pitchFamily="34" charset="0"/>
              </a:rPr>
              <a:t>structural</a:t>
            </a:r>
            <a:r>
              <a:rPr lang="en-US" sz="1800" b="0" i="0" u="none" strike="noStrike" baseline="0" dirty="0">
                <a:latin typeface="Calibri Light" panose="020F0302020204030204" pitchFamily="34" charset="0"/>
                <a:cs typeface="Calibri Light" panose="020F0302020204030204" pitchFamily="34" charset="0"/>
              </a:rPr>
              <a:t> and </a:t>
            </a:r>
            <a:r>
              <a:rPr lang="en-US" sz="1800" b="0" i="0" u="none" strike="noStrike" baseline="0" dirty="0">
                <a:solidFill>
                  <a:srgbClr val="0070C0"/>
                </a:solidFill>
                <a:latin typeface="Calibri Light" panose="020F0302020204030204" pitchFamily="34" charset="0"/>
                <a:cs typeface="Calibri Light" panose="020F0302020204030204" pitchFamily="34" charset="0"/>
              </a:rPr>
              <a:t>chemical features</a:t>
            </a:r>
            <a:r>
              <a:rPr lang="en-US" sz="1800" b="0" i="0" u="none" strike="noStrike" baseline="0" dirty="0">
                <a:latin typeface="Calibri Light" panose="020F0302020204030204" pitchFamily="34" charset="0"/>
                <a:cs typeface="Calibri Light" panose="020F0302020204030204" pitchFamily="34" charset="0"/>
              </a:rPr>
              <a:t>.</a:t>
            </a:r>
          </a:p>
          <a:p>
            <a:pPr marL="0" indent="0">
              <a:spcBef>
                <a:spcPts val="0"/>
              </a:spcBef>
              <a:buNone/>
            </a:pPr>
            <a:endParaRPr lang="en-US" sz="1800" dirty="0">
              <a:latin typeface="Calibri Light" panose="020F0302020204030204" pitchFamily="34" charset="0"/>
              <a:cs typeface="Calibri Light" panose="020F0302020204030204" pitchFamily="34" charset="0"/>
            </a:endParaRPr>
          </a:p>
          <a:p>
            <a:pPr marL="0" indent="0">
              <a:spcBef>
                <a:spcPts val="0"/>
              </a:spcBef>
              <a:buNone/>
            </a:pPr>
            <a:r>
              <a:rPr lang="en-US" sz="1800" dirty="0">
                <a:latin typeface="Calibri Light" panose="020F0302020204030204" pitchFamily="34" charset="0"/>
                <a:cs typeface="Calibri Light" panose="020F0302020204030204" pitchFamily="34" charset="0"/>
              </a:rPr>
              <a:t>We have found that it is possible to </a:t>
            </a:r>
            <a:r>
              <a:rPr lang="en-US" sz="1800" dirty="0">
                <a:solidFill>
                  <a:srgbClr val="0070C0"/>
                </a:solidFill>
                <a:latin typeface="Calibri Light" panose="020F0302020204030204" pitchFamily="34" charset="0"/>
                <a:cs typeface="Calibri Light" panose="020F0302020204030204" pitchFamily="34" charset="0"/>
              </a:rPr>
              <a:t>restore</a:t>
            </a:r>
            <a:r>
              <a:rPr lang="en-US" sz="1800" dirty="0">
                <a:latin typeface="Calibri Light" panose="020F0302020204030204" pitchFamily="34" charset="0"/>
                <a:cs typeface="Calibri Light" panose="020F0302020204030204" pitchFamily="34" charset="0"/>
              </a:rPr>
              <a:t> </a:t>
            </a:r>
            <a:r>
              <a:rPr lang="en-US" sz="1800" dirty="0">
                <a:solidFill>
                  <a:srgbClr val="0070C0"/>
                </a:solidFill>
                <a:latin typeface="Calibri Light" panose="020F0302020204030204" pitchFamily="34" charset="0"/>
                <a:cs typeface="Calibri Light" panose="020F0302020204030204" pitchFamily="34" charset="0"/>
              </a:rPr>
              <a:t>the complex structure of dental enamel </a:t>
            </a:r>
            <a:r>
              <a:rPr lang="en-US" sz="1800" dirty="0">
                <a:latin typeface="Calibri Light" panose="020F0302020204030204" pitchFamily="34" charset="0"/>
                <a:cs typeface="Calibri Light" panose="020F0302020204030204" pitchFamily="34" charset="0"/>
              </a:rPr>
              <a:t>when it has been damaged, and that </a:t>
            </a:r>
            <a:r>
              <a:rPr lang="en-US" sz="1800" dirty="0">
                <a:solidFill>
                  <a:srgbClr val="0070C0"/>
                </a:solidFill>
                <a:latin typeface="Calibri Light" panose="020F0302020204030204" pitchFamily="34" charset="0"/>
                <a:cs typeface="Calibri Light" panose="020F0302020204030204" pitchFamily="34" charset="0"/>
              </a:rPr>
              <a:t>bone from different sites </a:t>
            </a:r>
            <a:r>
              <a:rPr lang="en-US" sz="1800" dirty="0">
                <a:latin typeface="Calibri Light" panose="020F0302020204030204" pitchFamily="34" charset="0"/>
                <a:cs typeface="Calibri Light" panose="020F0302020204030204" pitchFamily="34" charset="0"/>
              </a:rPr>
              <a:t>(e.g. skull bone versus limb bone) </a:t>
            </a:r>
            <a:r>
              <a:rPr lang="en-US" sz="1800" dirty="0">
                <a:solidFill>
                  <a:srgbClr val="0070C0"/>
                </a:solidFill>
                <a:latin typeface="Calibri Light" panose="020F0302020204030204" pitchFamily="34" charset="0"/>
                <a:cs typeface="Calibri Light" panose="020F0302020204030204" pitchFamily="34" charset="0"/>
              </a:rPr>
              <a:t>looks very different </a:t>
            </a:r>
            <a:r>
              <a:rPr lang="en-US" sz="1800" dirty="0">
                <a:latin typeface="Calibri Light" panose="020F0302020204030204" pitchFamily="34" charset="0"/>
                <a:cs typeface="Calibri Light" panose="020F0302020204030204" pitchFamily="34" charset="0"/>
              </a:rPr>
              <a:t>at the </a:t>
            </a:r>
            <a:r>
              <a:rPr lang="en-US" sz="1800" dirty="0" err="1">
                <a:latin typeface="Calibri Light" panose="020F0302020204030204" pitchFamily="34" charset="0"/>
                <a:cs typeface="Calibri Light" panose="020F0302020204030204" pitchFamily="34" charset="0"/>
              </a:rPr>
              <a:t>nanometre</a:t>
            </a:r>
            <a:r>
              <a:rPr lang="en-US" sz="1800" dirty="0">
                <a:latin typeface="Calibri Light" panose="020F0302020204030204" pitchFamily="34" charset="0"/>
                <a:cs typeface="Calibri Light" panose="020F0302020204030204" pitchFamily="34" charset="0"/>
              </a:rPr>
              <a:t> scale.” </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id="{48C7CD38-AB72-4816-B3F8-B108916D1BC5}"/>
              </a:ext>
            </a:extLst>
          </p:cNvPr>
          <p:cNvPicPr>
            <a:picLocks noGrp="1" noChangeAspect="1"/>
          </p:cNvPicPr>
          <p:nvPr>
            <p:ph sz="half" idx="2"/>
          </p:nvPr>
        </p:nvPicPr>
        <p:blipFill rotWithShape="1">
          <a:blip r:embed="rId2">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77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9" name="Rectangle 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F562229-8D73-47F0-9196-AF8C4A17153E}"/>
              </a:ext>
            </a:extLst>
          </p:cNvPr>
          <p:cNvSpPr txBox="1">
            <a:spLocks/>
          </p:cNvSpPr>
          <p:nvPr/>
        </p:nvSpPr>
        <p:spPr>
          <a:xfrm>
            <a:off x="353291" y="365125"/>
            <a:ext cx="5736226" cy="1287135"/>
          </a:xfrm>
          <a:prstGeom prst="rect">
            <a:avLst/>
          </a:prstGeom>
          <a:solidFill>
            <a:srgbClr val="F2F2F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00000"/>
              </a:lnSpc>
              <a:spcAft>
                <a:spcPts val="600"/>
              </a:spcAft>
            </a:pPr>
            <a:r>
              <a:rPr lang="en-US" sz="3600" dirty="0">
                <a:latin typeface="Calibri" panose="020F0502020204030204" pitchFamily="34" charset="0"/>
                <a:cs typeface="Calibri" panose="020F0502020204030204" pitchFamily="34" charset="0"/>
              </a:rPr>
              <a:t>Professor </a:t>
            </a:r>
            <a:r>
              <a:rPr lang="en-US" sz="3600" dirty="0" err="1">
                <a:latin typeface="Calibri" panose="020F0502020204030204" pitchFamily="34" charset="0"/>
                <a:cs typeface="Calibri" panose="020F0502020204030204" pitchFamily="34" charset="0"/>
              </a:rPr>
              <a:t>Wuge</a:t>
            </a:r>
            <a:r>
              <a:rPr lang="en-US" sz="3600" dirty="0">
                <a:latin typeface="Calibri" panose="020F0502020204030204" pitchFamily="34" charset="0"/>
                <a:cs typeface="Calibri" panose="020F0502020204030204" pitchFamily="34" charset="0"/>
              </a:rPr>
              <a:t> Briscoe</a:t>
            </a:r>
            <a:br>
              <a:rPr lang="en-US" sz="31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School of Chemistry, University of Bristol, UK</a:t>
            </a:r>
            <a:endParaRPr lang="en-US" sz="3100" dirty="0">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53290" y="1800567"/>
            <a:ext cx="5736226" cy="4839930"/>
          </a:xfrm>
          <a:prstGeom prst="rect">
            <a:avLst/>
          </a:prstGeom>
          <a:solidFill>
            <a:srgbClr val="F2F2F2"/>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“My team and I have studied how </a:t>
            </a:r>
            <a:r>
              <a:rPr lang="en-GB" sz="1800" b="0" i="0" u="none" strike="noStrike" baseline="0" dirty="0">
                <a:solidFill>
                  <a:srgbClr val="0070C0"/>
                </a:solidFill>
                <a:latin typeface="Calibri Light" panose="020F0302020204030204" pitchFamily="34" charset="0"/>
                <a:cs typeface="Calibri Light" panose="020F0302020204030204" pitchFamily="34" charset="0"/>
              </a:rPr>
              <a:t>molecules organise at interfaces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 surfaces that form the boundary between different matter. This interfacial structural information is important for </a:t>
            </a:r>
            <a:r>
              <a:rPr lang="en-GB" sz="1800" b="0" i="0" u="none" strike="noStrike" baseline="0" dirty="0">
                <a:solidFill>
                  <a:srgbClr val="0070C0"/>
                </a:solidFill>
                <a:latin typeface="Calibri Light" panose="020F0302020204030204" pitchFamily="34" charset="0"/>
                <a:cs typeface="Calibri Light" panose="020F0302020204030204" pitchFamily="34" charset="0"/>
              </a:rPr>
              <a:t>nanoscience</a:t>
            </a:r>
            <a:r>
              <a:rPr lang="en-GB" sz="1800" b="0" i="0" u="none" strike="noStrike" baseline="0" dirty="0">
                <a:solidFill>
                  <a:srgbClr val="000000"/>
                </a:solidFill>
                <a:latin typeface="Calibri Light" panose="020F0302020204030204" pitchFamily="34" charset="0"/>
                <a:cs typeface="Calibri Light" panose="020F0302020204030204" pitchFamily="34" charset="0"/>
              </a:rPr>
              <a:t>, understanding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biological processes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industrial applications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err="1">
                <a:solidFill>
                  <a:srgbClr val="000000"/>
                </a:solidFill>
                <a:latin typeface="Calibri Light" panose="020F0302020204030204" pitchFamily="34" charset="0"/>
                <a:cs typeface="Calibri Light" panose="020F0302020204030204" pitchFamily="34" charset="0"/>
              </a:rPr>
              <a:t>XMaS</a:t>
            </a:r>
            <a:r>
              <a:rPr lang="en-GB" sz="1800" b="0" i="0" u="none" strike="noStrike" baseline="0" dirty="0">
                <a:solidFill>
                  <a:srgbClr val="000000"/>
                </a:solidFill>
                <a:latin typeface="Calibri Light" panose="020F0302020204030204" pitchFamily="34" charset="0"/>
                <a:cs typeface="Calibri Light" panose="020F0302020204030204" pitchFamily="34" charset="0"/>
              </a:rPr>
              <a:t> uses the world’s brightest light, and we make use of it to probe buried interfaces that cannot be accessed through other methods. The molecular details of the structures are sometimes surprising, and this helps us advance our understanding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how molecules behave </a:t>
            </a:r>
            <a:r>
              <a:rPr lang="en-GB" sz="1800" b="0" i="0" u="none" strike="noStrike" baseline="0" dirty="0">
                <a:solidFill>
                  <a:srgbClr val="000000"/>
                </a:solidFill>
                <a:latin typeface="Calibri Light" panose="020F0302020204030204" pitchFamily="34" charset="0"/>
                <a:cs typeface="Calibri Light" panose="020F0302020204030204" pitchFamily="34" charset="0"/>
              </a:rPr>
              <a:t>at interfaces. </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W</a:t>
            </a:r>
            <a:r>
              <a:rPr lang="en-GB" sz="1800" b="0" i="0" u="none" strike="noStrike" baseline="0" dirty="0">
                <a:solidFill>
                  <a:srgbClr val="000000"/>
                </a:solidFill>
                <a:latin typeface="Calibri Light" panose="020F0302020204030204" pitchFamily="34" charset="0"/>
                <a:cs typeface="Calibri Light" panose="020F0302020204030204" pitchFamily="34" charset="0"/>
              </a:rPr>
              <a:t>e have applied our research findings to formulate </a:t>
            </a:r>
            <a:r>
              <a:rPr lang="en-GB" sz="1800" b="0" i="0" u="none" strike="noStrike" baseline="0" dirty="0">
                <a:solidFill>
                  <a:srgbClr val="0070C0"/>
                </a:solidFill>
                <a:latin typeface="Calibri Light" panose="020F0302020204030204" pitchFamily="34" charset="0"/>
                <a:cs typeface="Calibri Light" panose="020F0302020204030204" pitchFamily="34" charset="0"/>
              </a:rPr>
              <a:t>eco-friendly artificial snow</a:t>
            </a:r>
            <a:r>
              <a:rPr lang="en-GB" sz="1800" b="0" i="0" u="none" strike="noStrike" baseline="0" dirty="0">
                <a:solidFill>
                  <a:srgbClr val="000000"/>
                </a:solidFill>
                <a:latin typeface="Calibri Light" panose="020F0302020204030204" pitchFamily="34" charset="0"/>
                <a:cs typeface="Calibri Light" panose="020F0302020204030204" pitchFamily="34" charset="0"/>
              </a:rPr>
              <a:t>, which has been used in many Hollywood films, and we are helping industries understand how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interfacial molecular layers can be optimised for their functionalities </a:t>
            </a:r>
            <a:r>
              <a:rPr lang="en-GB" sz="1800" b="0" i="0" u="none" strike="noStrike" baseline="0" dirty="0">
                <a:solidFill>
                  <a:srgbClr val="000000"/>
                </a:solidFill>
                <a:latin typeface="Calibri Light" panose="020F0302020204030204" pitchFamily="34" charset="0"/>
                <a:cs typeface="Calibri Light" panose="020F0302020204030204" pitchFamily="34" charset="0"/>
              </a:rPr>
              <a:t>in </a:t>
            </a:r>
            <a:r>
              <a:rPr lang="en-GB" sz="1800" b="0" i="0" u="none" strike="noStrike" baseline="0" dirty="0">
                <a:solidFill>
                  <a:srgbClr val="0070C0"/>
                </a:solidFill>
                <a:latin typeface="Calibri Light" panose="020F0302020204030204" pitchFamily="34" charset="0"/>
                <a:cs typeface="Calibri Light" panose="020F0302020204030204" pitchFamily="34" charset="0"/>
              </a:rPr>
              <a:t>personal care products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endParaRPr lang="en-US" sz="2000" dirty="0">
              <a:latin typeface="Calibri Light" panose="020F0302020204030204" pitchFamily="34" charset="0"/>
              <a:cs typeface="Calibri Light" panose="020F0302020204030204" pitchFamily="34" charset="0"/>
            </a:endParaRP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061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9" name="Rectangle 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F562229-8D73-47F0-9196-AF8C4A17153E}"/>
              </a:ext>
            </a:extLst>
          </p:cNvPr>
          <p:cNvSpPr txBox="1">
            <a:spLocks/>
          </p:cNvSpPr>
          <p:nvPr/>
        </p:nvSpPr>
        <p:spPr>
          <a:xfrm>
            <a:off x="353291" y="365125"/>
            <a:ext cx="5736226" cy="1287135"/>
          </a:xfrm>
          <a:prstGeom prst="rect">
            <a:avLst/>
          </a:prstGeom>
          <a:solidFill>
            <a:srgbClr val="F2F2F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00000"/>
              </a:lnSpc>
              <a:spcAft>
                <a:spcPts val="600"/>
              </a:spcAft>
            </a:pPr>
            <a:r>
              <a:rPr lang="en-US" sz="3600" dirty="0">
                <a:latin typeface="Calibri" panose="020F0502020204030204" pitchFamily="34" charset="0"/>
                <a:cs typeface="Calibri" panose="020F0502020204030204" pitchFamily="34" charset="0"/>
              </a:rPr>
              <a:t>Professor </a:t>
            </a:r>
            <a:r>
              <a:rPr lang="en-US" sz="3600" dirty="0" err="1">
                <a:latin typeface="Calibri" panose="020F0502020204030204" pitchFamily="34" charset="0"/>
                <a:cs typeface="Calibri" panose="020F0502020204030204" pitchFamily="34" charset="0"/>
              </a:rPr>
              <a:t>Markys</a:t>
            </a:r>
            <a:r>
              <a:rPr lang="en-US" sz="3600" dirty="0">
                <a:latin typeface="Calibri" panose="020F0502020204030204" pitchFamily="34" charset="0"/>
                <a:cs typeface="Calibri" panose="020F0502020204030204" pitchFamily="34" charset="0"/>
              </a:rPr>
              <a:t> Cain</a:t>
            </a:r>
            <a:br>
              <a:rPr lang="en-US" sz="3100" dirty="0">
                <a:latin typeface="Calibri Light" panose="020F0302020204030204" pitchFamily="34" charset="0"/>
                <a:cs typeface="Calibri Light" panose="020F0302020204030204" pitchFamily="34" charset="0"/>
              </a:rPr>
            </a:br>
            <a:r>
              <a:rPr lang="en-US" sz="2400" dirty="0" err="1">
                <a:latin typeface="Calibri Light" panose="020F0302020204030204" pitchFamily="34" charset="0"/>
                <a:cs typeface="Calibri Light" panose="020F0302020204030204" pitchFamily="34" charset="0"/>
              </a:rPr>
              <a:t>Electrosciences</a:t>
            </a:r>
            <a:r>
              <a:rPr lang="en-US" sz="2400" dirty="0">
                <a:latin typeface="Calibri Light" panose="020F0302020204030204" pitchFamily="34" charset="0"/>
                <a:cs typeface="Calibri Light" panose="020F0302020204030204" pitchFamily="34" charset="0"/>
              </a:rPr>
              <a:t> Ltd, UK</a:t>
            </a:r>
            <a:endParaRPr lang="en-US" sz="3100" dirty="0">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53290" y="1800567"/>
            <a:ext cx="5736226" cy="4626866"/>
          </a:xfrm>
          <a:prstGeom prst="rect">
            <a:avLst/>
          </a:prstGeom>
          <a:solidFill>
            <a:srgbClr val="F2F2F2"/>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“My research is centred on the development of </a:t>
            </a:r>
            <a:r>
              <a:rPr lang="en-GB" sz="1800" b="0" i="1" u="none" strike="noStrike" baseline="0" dirty="0">
                <a:solidFill>
                  <a:srgbClr val="000000"/>
                </a:solidFill>
                <a:latin typeface="Calibri Light" panose="020F0302020204030204" pitchFamily="34" charset="0"/>
                <a:cs typeface="Calibri Light" panose="020F0302020204030204" pitchFamily="34" charset="0"/>
              </a:rPr>
              <a:t>in situ </a:t>
            </a:r>
            <a:r>
              <a:rPr lang="en-GB" sz="1800" b="0" i="0" u="none" strike="noStrike" baseline="0" dirty="0">
                <a:solidFill>
                  <a:srgbClr val="000000"/>
                </a:solidFill>
                <a:latin typeface="Calibri Light" panose="020F0302020204030204" pitchFamily="34" charset="0"/>
                <a:cs typeface="Calibri Light" panose="020F0302020204030204" pitchFamily="34" charset="0"/>
              </a:rPr>
              <a:t>methods of characterising functional materials. I use X-rays to probe the materials’ </a:t>
            </a:r>
            <a:r>
              <a:rPr lang="en-GB" sz="1800" b="0" i="0" u="none" strike="noStrike" baseline="0" dirty="0">
                <a:solidFill>
                  <a:srgbClr val="0070C0"/>
                </a:solidFill>
                <a:latin typeface="Calibri Light" panose="020F0302020204030204" pitchFamily="34" charset="0"/>
                <a:cs typeface="Calibri Light" panose="020F0302020204030204" pitchFamily="34" charset="0"/>
              </a:rPr>
              <a:t>electrical</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dielectric</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functional performance</a:t>
            </a:r>
            <a:r>
              <a:rPr lang="en-GB" sz="1800" b="0" i="0" u="none" strike="noStrike" baseline="0" dirty="0">
                <a:solidFill>
                  <a:srgbClr val="000000"/>
                </a:solidFill>
                <a:latin typeface="Calibri Light" panose="020F0302020204030204" pitchFamily="34" charset="0"/>
                <a:cs typeface="Calibri Light" panose="020F0302020204030204" pitchFamily="34" charset="0"/>
              </a:rPr>
              <a:t>. This is important so we can start to paint a picture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why a material behaves in the way that it does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My company,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Electrosciences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Ltd works with many industrial companies that are </a:t>
            </a:r>
            <a:r>
              <a:rPr lang="en-GB" sz="1800" b="0" i="0" u="none" strike="noStrike" baseline="0" dirty="0">
                <a:solidFill>
                  <a:srgbClr val="0070C0"/>
                </a:solidFill>
                <a:latin typeface="Calibri Light" panose="020F0302020204030204" pitchFamily="34" charset="0"/>
                <a:cs typeface="Calibri Light" panose="020F0302020204030204" pitchFamily="34" charset="0"/>
              </a:rPr>
              <a:t>developing new materials </a:t>
            </a:r>
            <a:r>
              <a:rPr lang="en-GB" sz="1800" b="0" i="0" u="none" strike="noStrike" baseline="0" dirty="0">
                <a:solidFill>
                  <a:srgbClr val="000000"/>
                </a:solidFill>
                <a:latin typeface="Calibri Light" panose="020F0302020204030204" pitchFamily="34" charset="0"/>
                <a:cs typeface="Calibri Light" panose="020F0302020204030204" pitchFamily="34" charset="0"/>
              </a:rPr>
              <a:t>or </a:t>
            </a:r>
            <a:r>
              <a:rPr lang="en-GB" sz="1800" b="0" i="0" u="none" strike="noStrike" baseline="0" dirty="0">
                <a:solidFill>
                  <a:srgbClr val="0070C0"/>
                </a:solidFill>
                <a:latin typeface="Calibri Light" panose="020F0302020204030204" pitchFamily="34" charset="0"/>
                <a:cs typeface="Calibri Light" panose="020F0302020204030204" pitchFamily="34" charset="0"/>
              </a:rPr>
              <a:t>using novel materials in new way</a:t>
            </a:r>
            <a:r>
              <a:rPr lang="en-GB" sz="1800" b="0" i="0" u="none" strike="noStrike" baseline="0" dirty="0">
                <a:solidFill>
                  <a:srgbClr val="000000"/>
                </a:solidFill>
                <a:latin typeface="Calibri Light" panose="020F0302020204030204" pitchFamily="34" charset="0"/>
                <a:cs typeface="Calibri Light" panose="020F0302020204030204" pitchFamily="34" charset="0"/>
              </a:rPr>
              <a:t>s. One example is the use of piezo-materials in the treatment of arthritis. </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All these materials benefit enormously from discovering the links between their </a:t>
            </a:r>
            <a:r>
              <a:rPr lang="en-GB" sz="1800" b="0" i="0" u="none" strike="noStrike" baseline="0" dirty="0">
                <a:solidFill>
                  <a:srgbClr val="0070C0"/>
                </a:solidFill>
                <a:latin typeface="Calibri Light" panose="020F0302020204030204" pitchFamily="34" charset="0"/>
                <a:cs typeface="Calibri Light" panose="020F0302020204030204" pitchFamily="34" charset="0"/>
              </a:rPr>
              <a:t>function</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fundamental crystalline structure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as we test them in conditions that match their real applications (stress, temperature, strain, magnetic and electric fields, and so on).” </a:t>
            </a:r>
            <a:endParaRPr lang="en-US" sz="2000" dirty="0">
              <a:latin typeface="Calibri Light" panose="020F0302020204030204" pitchFamily="34" charset="0"/>
              <a:cs typeface="Calibri Light" panose="020F0302020204030204" pitchFamily="34" charset="0"/>
            </a:endParaRP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741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9" name="Rectangle 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F562229-8D73-47F0-9196-AF8C4A17153E}"/>
              </a:ext>
            </a:extLst>
          </p:cNvPr>
          <p:cNvSpPr txBox="1">
            <a:spLocks/>
          </p:cNvSpPr>
          <p:nvPr/>
        </p:nvSpPr>
        <p:spPr>
          <a:xfrm>
            <a:off x="353291" y="365125"/>
            <a:ext cx="5736226" cy="1516942"/>
          </a:xfrm>
          <a:prstGeom prst="rect">
            <a:avLst/>
          </a:prstGeom>
          <a:solidFill>
            <a:srgbClr val="F2F2F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00000"/>
              </a:lnSpc>
              <a:spcAft>
                <a:spcPts val="600"/>
              </a:spcAft>
            </a:pPr>
            <a:r>
              <a:rPr lang="en-US" sz="3600" dirty="0">
                <a:latin typeface="Calibri" panose="020F0502020204030204" pitchFamily="34" charset="0"/>
                <a:cs typeface="Calibri" panose="020F0502020204030204" pitchFamily="34" charset="0"/>
              </a:rPr>
              <a:t>Professor Mark </a:t>
            </a:r>
            <a:r>
              <a:rPr lang="en-US" sz="3600" dirty="0" err="1">
                <a:latin typeface="Calibri" panose="020F0502020204030204" pitchFamily="34" charset="0"/>
                <a:cs typeface="Calibri" panose="020F0502020204030204" pitchFamily="34" charset="0"/>
              </a:rPr>
              <a:t>Dowsett</a:t>
            </a:r>
            <a:br>
              <a:rPr lang="en-US" sz="31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University of Warwick, UK </a:t>
            </a:r>
          </a:p>
          <a:p>
            <a:pPr>
              <a:lnSpc>
                <a:spcPct val="100000"/>
              </a:lnSpc>
              <a:spcAft>
                <a:spcPts val="600"/>
              </a:spcAft>
            </a:pPr>
            <a:r>
              <a:rPr lang="en-US" sz="2400" dirty="0">
                <a:latin typeface="Calibri Light" panose="020F0302020204030204" pitchFamily="34" charset="0"/>
                <a:cs typeface="Calibri Light" panose="020F0302020204030204" pitchFamily="34" charset="0"/>
              </a:rPr>
              <a:t>Ghent University, Belgium</a:t>
            </a:r>
            <a:endParaRPr lang="en-US" sz="3100" dirty="0">
              <a:latin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53290" y="2115677"/>
            <a:ext cx="5736226" cy="4134203"/>
          </a:xfrm>
          <a:prstGeom prst="rect">
            <a:avLst/>
          </a:prstGeom>
          <a:solidFill>
            <a:srgbClr val="F2F2F2"/>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“I work with Professor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Mieke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Adriaens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Ghent University. She and I use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XMaS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watch chemical reactions on surfaces </a:t>
            </a:r>
            <a:r>
              <a:rPr lang="en-GB" sz="1800" b="0" i="0" u="none" strike="noStrike" baseline="0" dirty="0">
                <a:solidFill>
                  <a:srgbClr val="000000"/>
                </a:solidFill>
                <a:latin typeface="Calibri Light" panose="020F0302020204030204" pitchFamily="34" charset="0"/>
                <a:cs typeface="Calibri Light" panose="020F0302020204030204" pitchFamily="34" charset="0"/>
              </a:rPr>
              <a:t>in </a:t>
            </a:r>
            <a:r>
              <a:rPr lang="en-GB" sz="1800" b="0" i="0" u="none" strike="noStrike" baseline="0" dirty="0">
                <a:solidFill>
                  <a:srgbClr val="0070C0"/>
                </a:solidFill>
                <a:latin typeface="Calibri Light" panose="020F0302020204030204" pitchFamily="34" charset="0"/>
                <a:cs typeface="Calibri Light" panose="020F0302020204030204" pitchFamily="34" charset="0"/>
              </a:rPr>
              <a:t>real time</a:t>
            </a:r>
            <a:r>
              <a:rPr lang="en-GB" sz="1800" b="0" i="0" u="none" strike="noStrike" baseline="0" dirty="0">
                <a:solidFill>
                  <a:srgbClr val="000000"/>
                </a:solidFill>
                <a:latin typeface="Calibri Light" panose="020F0302020204030204" pitchFamily="34" charset="0"/>
                <a:cs typeface="Calibri Light" panose="020F0302020204030204" pitchFamily="34" charset="0"/>
              </a:rPr>
              <a:t>: that is, as they happen. </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We can see intermediate reactions, how reactions start and when they come to an end. We use a special electrochemical and environmental cell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eCell</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watch </a:t>
            </a:r>
            <a:r>
              <a:rPr lang="en-GB" sz="1800" b="0" i="0" u="none" strike="noStrike" baseline="0" dirty="0">
                <a:solidFill>
                  <a:srgbClr val="0070C0"/>
                </a:solidFill>
                <a:latin typeface="Calibri Light" panose="020F0302020204030204" pitchFamily="34" charset="0"/>
                <a:cs typeface="Calibri Light" panose="020F0302020204030204" pitchFamily="34" charset="0"/>
              </a:rPr>
              <a:t>how surfaces change </a:t>
            </a:r>
            <a:r>
              <a:rPr lang="en-GB" sz="1800" b="0" i="0" u="none" strike="noStrike" baseline="0" dirty="0">
                <a:solidFill>
                  <a:srgbClr val="000000"/>
                </a:solidFill>
                <a:latin typeface="Calibri Light" panose="020F0302020204030204" pitchFamily="34" charset="0"/>
                <a:cs typeface="Calibri Light" panose="020F0302020204030204" pitchFamily="34" charset="0"/>
              </a:rPr>
              <a:t>when they are exposed to gases, in corrosive liquids, or coated with protective coatings. </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These experiments are important in a huge range of applications, from the study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contraception devices </a:t>
            </a:r>
            <a:r>
              <a:rPr lang="en-GB" sz="1800" b="0" i="0" u="none" strike="noStrike" baseline="0" dirty="0">
                <a:solidFill>
                  <a:srgbClr val="000000"/>
                </a:solidFill>
                <a:latin typeface="Calibri Light" panose="020F0302020204030204" pitchFamily="34" charset="0"/>
                <a:cs typeface="Calibri Light" panose="020F0302020204030204" pitchFamily="34" charset="0"/>
              </a:rPr>
              <a:t>to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corrosion of metals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the development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protective coatings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endParaRPr lang="en-US" sz="2000" dirty="0">
              <a:latin typeface="Calibri Light" panose="020F0302020204030204" pitchFamily="34" charset="0"/>
              <a:cs typeface="Calibri Light" panose="020F0302020204030204" pitchFamily="34" charset="0"/>
            </a:endParaRP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51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9" name="Rectangle 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53290" y="878889"/>
            <a:ext cx="5736226" cy="5664000"/>
          </a:xfrm>
          <a:prstGeom prst="rect">
            <a:avLst/>
          </a:prstGeom>
          <a:solidFill>
            <a:srgbClr val="F2F2F2"/>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“Recently, we worked with scientists from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Mary Rose Trust</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examine </a:t>
            </a:r>
            <a:r>
              <a:rPr lang="en-GB" sz="1800" b="0" i="0" u="none" strike="noStrike" baseline="0" dirty="0">
                <a:solidFill>
                  <a:srgbClr val="0070C0"/>
                </a:solidFill>
                <a:latin typeface="Calibri Light" panose="020F0302020204030204" pitchFamily="34" charset="0"/>
                <a:cs typeface="Calibri Light" panose="020F0302020204030204" pitchFamily="34" charset="0"/>
              </a:rPr>
              <a:t>metal artefacts </a:t>
            </a:r>
            <a:r>
              <a:rPr lang="en-GB" sz="1800" b="0" i="0" u="none" strike="noStrike" baseline="0" dirty="0">
                <a:solidFill>
                  <a:srgbClr val="000000"/>
                </a:solidFill>
                <a:latin typeface="Calibri Light" panose="020F0302020204030204" pitchFamily="34" charset="0"/>
                <a:cs typeface="Calibri Light" panose="020F0302020204030204" pitchFamily="34" charset="0"/>
              </a:rPr>
              <a:t>recovered from the seabed over 30 years ago. When objects are taken from the sea they rapidly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corrode</a:t>
            </a:r>
            <a:r>
              <a:rPr lang="en-GB" sz="1800" b="0" i="0" u="none" strike="noStrike" baseline="0" dirty="0">
                <a:solidFill>
                  <a:srgbClr val="000000"/>
                </a:solidFill>
                <a:latin typeface="Calibri Light" panose="020F0302020204030204" pitchFamily="34" charset="0"/>
                <a:cs typeface="Calibri Light" panose="020F0302020204030204" pitchFamily="34" charset="0"/>
              </a:rPr>
              <a:t> in air and need immediate special treatment if they are to survive. This is even more important if they’re put on long-term display in a museum or used for archaeological study. Using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X-ray diffraction</a:t>
            </a:r>
            <a:r>
              <a:rPr lang="en-GB" sz="1800" b="0" i="0" u="none" strike="noStrike" baseline="0" dirty="0">
                <a:solidFill>
                  <a:srgbClr val="000000"/>
                </a:solidFill>
                <a:latin typeface="Calibri Light" panose="020F0302020204030204" pitchFamily="34" charset="0"/>
                <a:cs typeface="Calibri Light" panose="020F0302020204030204" pitchFamily="34" charset="0"/>
              </a:rPr>
              <a:t>, we were able to identify unusual compounds on the surfaces of the metal artefacts. We showed their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conservation had been very effective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we discovered traces of other metals – possibly from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tools used by Tudor metalworkers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Another study looks at the design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less intrusive</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more effective intra-uterine devices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IUDs</a:t>
            </a:r>
            <a:r>
              <a:rPr lang="en-GB" sz="1800" b="0" i="0" u="none" strike="noStrike" baseline="0" dirty="0">
                <a:solidFill>
                  <a:srgbClr val="000000"/>
                </a:solidFill>
                <a:latin typeface="Calibri Light" panose="020F0302020204030204" pitchFamily="34" charset="0"/>
                <a:cs typeface="Calibri Light" panose="020F0302020204030204" pitchFamily="34" charset="0"/>
              </a:rPr>
              <a:t>). IUDs, also known as </a:t>
            </a:r>
            <a:r>
              <a:rPr lang="en-GB" sz="1800" b="0" i="0" u="none" strike="noStrike" baseline="0" dirty="0">
                <a:solidFill>
                  <a:srgbClr val="0070C0"/>
                </a:solidFill>
                <a:latin typeface="Calibri Light" panose="020F0302020204030204" pitchFamily="34" charset="0"/>
                <a:cs typeface="Calibri Light" panose="020F0302020204030204" pitchFamily="34" charset="0"/>
              </a:rPr>
              <a:t>the coil</a:t>
            </a:r>
            <a:r>
              <a:rPr lang="en-GB" sz="1800" b="0" i="0" u="none" strike="noStrike" baseline="0" dirty="0">
                <a:solidFill>
                  <a:srgbClr val="000000"/>
                </a:solidFill>
                <a:latin typeface="Calibri Light" panose="020F0302020204030204" pitchFamily="34" charset="0"/>
                <a:cs typeface="Calibri Light" panose="020F0302020204030204" pitchFamily="34" charset="0"/>
              </a:rPr>
              <a:t>, are used for birth control and release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copper</a:t>
            </a:r>
            <a:r>
              <a:rPr lang="en-GB" sz="1800" b="0" i="0" u="none" strike="noStrike" baseline="0" dirty="0">
                <a:solidFill>
                  <a:srgbClr val="000000"/>
                </a:solidFill>
                <a:latin typeface="Calibri Light" panose="020F0302020204030204" pitchFamily="34" charset="0"/>
                <a:cs typeface="Calibri Light" panose="020F0302020204030204" pitchFamily="34" charset="0"/>
              </a:rPr>
              <a:t> in the womb. We made a version of the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eCell</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simulate the chemical environment of the uterus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measured the chemical changes on the surface of the copper. It’s important to know how IUDs actually work before you can improve them!” </a:t>
            </a:r>
            <a:endParaRPr lang="en-US" sz="2000" dirty="0">
              <a:latin typeface="Calibri Light" panose="020F0302020204030204" pitchFamily="34" charset="0"/>
              <a:cs typeface="Calibri Light" panose="020F0302020204030204" pitchFamily="34" charset="0"/>
            </a:endParaRP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28637AC6-A478-4A55-AB4C-949C67594EF0}"/>
              </a:ext>
            </a:extLst>
          </p:cNvPr>
          <p:cNvSpPr txBox="1"/>
          <p:nvPr/>
        </p:nvSpPr>
        <p:spPr>
          <a:xfrm>
            <a:off x="10582183" y="6358223"/>
            <a:ext cx="1256527" cy="369332"/>
          </a:xfrm>
          <a:prstGeom prst="rect">
            <a:avLst/>
          </a:prstGeom>
          <a:solidFill>
            <a:schemeClr val="bg1">
              <a:lumMod val="95000"/>
            </a:schemeClr>
          </a:solidFill>
        </p:spPr>
        <p:txBody>
          <a:bodyPr wrap="square" rtlCol="0">
            <a:spAutoFit/>
          </a:bodyPr>
          <a:lstStyle/>
          <a:p>
            <a:pPr algn="r"/>
            <a:r>
              <a:rPr lang="en-GB" i="1" dirty="0">
                <a:latin typeface="Calibri Light" panose="020F0302020204030204" pitchFamily="34" charset="0"/>
                <a:cs typeface="Calibri Light" panose="020F0302020204030204" pitchFamily="34" charset="0"/>
              </a:rPr>
              <a:t>Mary Rose</a:t>
            </a:r>
          </a:p>
        </p:txBody>
      </p:sp>
    </p:spTree>
    <p:extLst>
      <p:ext uri="{BB962C8B-B14F-4D97-AF65-F5344CB8AC3E}">
        <p14:creationId xmlns:p14="http://schemas.microsoft.com/office/powerpoint/2010/main" val="19670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39" name="Rectangle 3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F562229-8D73-47F0-9196-AF8C4A17153E}"/>
              </a:ext>
            </a:extLst>
          </p:cNvPr>
          <p:cNvSpPr txBox="1">
            <a:spLocks/>
          </p:cNvSpPr>
          <p:nvPr/>
        </p:nvSpPr>
        <p:spPr>
          <a:xfrm>
            <a:off x="366259" y="315111"/>
            <a:ext cx="5736226" cy="1651247"/>
          </a:xfrm>
          <a:prstGeom prst="rect">
            <a:avLst/>
          </a:prstGeom>
          <a:solidFill>
            <a:srgbClr val="F2F2F2"/>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20000"/>
              </a:lnSpc>
            </a:pPr>
            <a:r>
              <a:rPr lang="en-US" sz="4600" dirty="0">
                <a:latin typeface="Calibri" panose="020F0502020204030204" pitchFamily="34" charset="0"/>
                <a:cs typeface="Calibri" panose="020F0502020204030204" pitchFamily="34" charset="0"/>
              </a:rPr>
              <a:t>Dr Jakob </a:t>
            </a:r>
            <a:r>
              <a:rPr lang="en-US" sz="4600" dirty="0" err="1">
                <a:latin typeface="Calibri" panose="020F0502020204030204" pitchFamily="34" charset="0"/>
                <a:cs typeface="Calibri" panose="020F0502020204030204" pitchFamily="34" charset="0"/>
              </a:rPr>
              <a:t>Kjelstrup</a:t>
            </a:r>
            <a:r>
              <a:rPr lang="en-US" sz="4600" dirty="0">
                <a:latin typeface="Calibri" panose="020F0502020204030204" pitchFamily="34" charset="0"/>
                <a:cs typeface="Calibri" panose="020F0502020204030204" pitchFamily="34" charset="0"/>
              </a:rPr>
              <a:t>-Hansen</a:t>
            </a:r>
            <a:br>
              <a:rPr lang="en-US" sz="3100" dirty="0">
                <a:latin typeface="Calibri Light" panose="020F0302020204030204" pitchFamily="34" charset="0"/>
                <a:cs typeface="Calibri Light" panose="020F0302020204030204" pitchFamily="34" charset="0"/>
              </a:rPr>
            </a:br>
            <a:r>
              <a:rPr lang="en-US" sz="2600" dirty="0">
                <a:latin typeface="Calibri Light" panose="020F0302020204030204" pitchFamily="34" charset="0"/>
                <a:cs typeface="Calibri Light" panose="020F0302020204030204" pitchFamily="34" charset="0"/>
              </a:rPr>
              <a:t>University of Southern Denmark, Denmark</a:t>
            </a:r>
            <a:endParaRPr lang="en-US" sz="2400" dirty="0">
              <a:latin typeface="Calibri Light" panose="020F0302020204030204" pitchFamily="34" charset="0"/>
              <a:cs typeface="Calibri Light" panose="020F0302020204030204" pitchFamily="34" charset="0"/>
            </a:endParaRPr>
          </a:p>
          <a:p>
            <a:pPr>
              <a:lnSpc>
                <a:spcPct val="120000"/>
              </a:lnSpc>
            </a:pPr>
            <a:r>
              <a:rPr lang="en-US" sz="4600" dirty="0">
                <a:latin typeface="Calibri" panose="020F0502020204030204" pitchFamily="34" charset="0"/>
                <a:cs typeface="Calibri" panose="020F0502020204030204" pitchFamily="34" charset="0"/>
              </a:rPr>
              <a:t>Dr Matti Knaapila</a:t>
            </a:r>
          </a:p>
          <a:p>
            <a:pPr>
              <a:lnSpc>
                <a:spcPct val="120000"/>
              </a:lnSpc>
            </a:pPr>
            <a:r>
              <a:rPr lang="en-US" sz="2600" dirty="0">
                <a:latin typeface="Calibri Light" panose="020F0302020204030204" pitchFamily="34" charset="0"/>
                <a:cs typeface="Calibri Light" panose="020F0302020204030204" pitchFamily="34" charset="0"/>
              </a:rPr>
              <a:t>Norwegian University of Science and Technology, Norway</a:t>
            </a:r>
          </a:p>
        </p:txBody>
      </p:sp>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53290" y="2192784"/>
            <a:ext cx="5736226" cy="4350105"/>
          </a:xfrm>
          <a:prstGeom prst="rect">
            <a:avLst/>
          </a:prstGeom>
          <a:solidFill>
            <a:srgbClr val="F2F2F2"/>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latin typeface="Calibri Light" panose="020F0302020204030204" pitchFamily="34" charset="0"/>
                <a:cs typeface="Calibri Light" panose="020F0302020204030204" pitchFamily="34" charset="0"/>
              </a:rPr>
              <a:t>“We are interested in </a:t>
            </a:r>
            <a:r>
              <a:rPr lang="en-GB" sz="1800" b="0" i="0" u="none" strike="noStrike" baseline="0" dirty="0">
                <a:solidFill>
                  <a:srgbClr val="0070C0"/>
                </a:solidFill>
                <a:latin typeface="Calibri Light" panose="020F0302020204030204" pitchFamily="34" charset="0"/>
                <a:cs typeface="Calibri Light" panose="020F0302020204030204" pitchFamily="34" charset="0"/>
              </a:rPr>
              <a:t>organic electronics</a:t>
            </a:r>
            <a:r>
              <a:rPr lang="en-GB" sz="1800" b="0" i="0" u="none" strike="noStrike" baseline="0" dirty="0">
                <a:latin typeface="Calibri Light" panose="020F0302020204030204" pitchFamily="34" charset="0"/>
                <a:cs typeface="Calibri Light" panose="020F0302020204030204" pitchFamily="34" charset="0"/>
              </a:rPr>
              <a:t>. In contrast to most electronic devices today, which are </a:t>
            </a:r>
            <a:r>
              <a:rPr lang="en-GB" sz="1800" b="0" i="0" u="none" strike="noStrike" baseline="0" dirty="0">
                <a:solidFill>
                  <a:srgbClr val="0070C0"/>
                </a:solidFill>
                <a:latin typeface="Calibri Light" panose="020F0302020204030204" pitchFamily="34" charset="0"/>
                <a:cs typeface="Calibri Light" panose="020F0302020204030204" pitchFamily="34" charset="0"/>
              </a:rPr>
              <a:t>hard</a:t>
            </a:r>
            <a:r>
              <a:rPr lang="en-GB" sz="1800" b="0" i="0" u="none" strike="noStrike" baseline="0" dirty="0">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rigid</a:t>
            </a:r>
            <a:r>
              <a:rPr lang="en-GB" sz="1800" b="0" i="0" u="none" strike="noStrike" baseline="0" dirty="0">
                <a:latin typeface="Calibri Light" panose="020F0302020204030204" pitchFamily="34" charset="0"/>
                <a:cs typeface="Calibri Light" panose="020F0302020204030204" pitchFamily="34" charset="0"/>
              </a:rPr>
              <a:t>, organic electronics enable devices to be </a:t>
            </a:r>
            <a:r>
              <a:rPr lang="en-GB" sz="1800" b="0" i="0" u="none" strike="noStrike" baseline="0" dirty="0">
                <a:solidFill>
                  <a:srgbClr val="0070C0"/>
                </a:solidFill>
                <a:latin typeface="Calibri Light" panose="020F0302020204030204" pitchFamily="34" charset="0"/>
                <a:cs typeface="Calibri Light" panose="020F0302020204030204" pitchFamily="34" charset="0"/>
              </a:rPr>
              <a:t>mechanically flexible</a:t>
            </a:r>
            <a:r>
              <a:rPr lang="en-GB" sz="1800" b="0" i="0" u="none" strike="noStrike" baseline="0" dirty="0">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bendable</a:t>
            </a:r>
            <a:r>
              <a:rPr lang="en-GB" sz="1800" b="0" i="0" u="none" strike="noStrike" baseline="0" dirty="0">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stretchable</a:t>
            </a:r>
            <a:r>
              <a:rPr lang="en-GB" sz="1800" b="0" i="0" u="none" strike="noStrike" baseline="0" dirty="0">
                <a:latin typeface="Calibri Light" panose="020F0302020204030204" pitchFamily="34" charset="0"/>
                <a:cs typeface="Calibri Light" panose="020F0302020204030204" pitchFamily="34" charset="0"/>
              </a:rPr>
              <a:t>). These materials could be used to create </a:t>
            </a:r>
            <a:r>
              <a:rPr lang="en-GB" sz="1800" b="0" i="0" u="none" strike="noStrike" baseline="0" dirty="0">
                <a:solidFill>
                  <a:srgbClr val="0070C0"/>
                </a:solidFill>
                <a:latin typeface="Calibri Light" panose="020F0302020204030204" pitchFamily="34" charset="0"/>
                <a:cs typeface="Calibri Light" panose="020F0302020204030204" pitchFamily="34" charset="0"/>
              </a:rPr>
              <a:t>wearable devices </a:t>
            </a:r>
            <a:r>
              <a:rPr lang="en-GB" sz="1800" b="0" i="0" u="none" strike="noStrike" baseline="0" dirty="0">
                <a:latin typeface="Calibri Light" panose="020F0302020204030204" pitchFamily="34" charset="0"/>
                <a:cs typeface="Calibri Light" panose="020F0302020204030204" pitchFamily="34" charset="0"/>
              </a:rPr>
              <a:t>that are integrated into clothing, or stretchable organic light-emitting diode displays that wrap around objects. </a:t>
            </a:r>
          </a:p>
          <a:p>
            <a:pPr marL="0" indent="0">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latin typeface="Calibri Light" panose="020F0302020204030204" pitchFamily="34" charset="0"/>
                <a:cs typeface="Calibri Light" panose="020F0302020204030204" pitchFamily="34" charset="0"/>
              </a:rPr>
              <a:t>The plastic materials used for organic electronics consist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microscopic molecules </a:t>
            </a:r>
            <a:r>
              <a:rPr lang="en-GB" sz="1800" b="0" i="0" u="none" strike="noStrike" baseline="0" dirty="0">
                <a:latin typeface="Calibri Light" panose="020F0302020204030204" pitchFamily="34" charset="0"/>
                <a:cs typeface="Calibri Light" panose="020F0302020204030204" pitchFamily="34" charset="0"/>
              </a:rPr>
              <a:t>that form a thin layer on a </a:t>
            </a:r>
            <a:r>
              <a:rPr lang="en-GB" sz="1800" b="0" i="0" u="none" strike="noStrike" baseline="0" dirty="0">
                <a:solidFill>
                  <a:srgbClr val="0070C0"/>
                </a:solidFill>
                <a:latin typeface="Calibri Light" panose="020F0302020204030204" pitchFamily="34" charset="0"/>
                <a:cs typeface="Calibri Light" panose="020F0302020204030204" pitchFamily="34" charset="0"/>
              </a:rPr>
              <a:t>substrate</a:t>
            </a:r>
            <a:r>
              <a:rPr lang="en-GB" sz="1800" b="0" i="0" u="none" strike="noStrike" baseline="0" dirty="0">
                <a:latin typeface="Calibri Light" panose="020F0302020204030204" pitchFamily="34" charset="0"/>
                <a:cs typeface="Calibri Light" panose="020F0302020204030204" pitchFamily="34" charset="0"/>
              </a:rPr>
              <a:t>. The performance of the organic electronics component strongly depends on how the molecules are organised on the substrate – the so-called </a:t>
            </a:r>
            <a:r>
              <a:rPr lang="en-GB" sz="1800" b="0" i="0" u="none" strike="noStrike" baseline="0" dirty="0">
                <a:solidFill>
                  <a:srgbClr val="0070C0"/>
                </a:solidFill>
                <a:latin typeface="Calibri Light" panose="020F0302020204030204" pitchFamily="34" charset="0"/>
                <a:cs typeface="Calibri Light" panose="020F0302020204030204" pitchFamily="34" charset="0"/>
              </a:rPr>
              <a:t>microstructure</a:t>
            </a:r>
            <a:r>
              <a:rPr lang="en-GB" sz="1800" b="0" i="0" u="none" strike="noStrike" baseline="0" dirty="0">
                <a:latin typeface="Calibri Light" panose="020F0302020204030204" pitchFamily="34" charset="0"/>
                <a:cs typeface="Calibri Light" panose="020F0302020204030204" pitchFamily="34" charset="0"/>
              </a:rPr>
              <a:t>. Our research at </a:t>
            </a:r>
            <a:r>
              <a:rPr lang="en-GB" sz="1800" b="0" i="0" u="none" strike="noStrike" baseline="0" dirty="0" err="1">
                <a:latin typeface="Calibri Light" panose="020F0302020204030204" pitchFamily="34" charset="0"/>
                <a:cs typeface="Calibri Light" panose="020F0302020204030204" pitchFamily="34" charset="0"/>
              </a:rPr>
              <a:t>XMaS</a:t>
            </a:r>
            <a:r>
              <a:rPr lang="en-GB" sz="1800" b="0" i="0" u="none" strike="noStrike" baseline="0" dirty="0">
                <a:latin typeface="Calibri Light" panose="020F0302020204030204" pitchFamily="34" charset="0"/>
                <a:cs typeface="Calibri Light" panose="020F0302020204030204" pitchFamily="34" charset="0"/>
              </a:rPr>
              <a:t> uses X-rays to characterise the microstructure to better understand how we should fabricate thin layers.” </a:t>
            </a:r>
            <a:endParaRPr lang="en-US" sz="2000" dirty="0">
              <a:latin typeface="Calibri Light" panose="020F0302020204030204" pitchFamily="34" charset="0"/>
              <a:cs typeface="Calibri Light" panose="020F0302020204030204" pitchFamily="34" charset="0"/>
            </a:endParaRP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64159CB1-AC92-4CB6-A82D-EEA4CE15889A}"/>
              </a:ext>
            </a:extLst>
          </p:cNvPr>
          <p:cNvSpPr txBox="1"/>
          <p:nvPr/>
        </p:nvSpPr>
        <p:spPr>
          <a:xfrm>
            <a:off x="9587882" y="2598535"/>
            <a:ext cx="2601069" cy="369332"/>
          </a:xfrm>
          <a:prstGeom prst="rect">
            <a:avLst/>
          </a:prstGeom>
          <a:solidFill>
            <a:schemeClr val="bg1">
              <a:lumMod val="95000"/>
            </a:schemeClr>
          </a:solidFill>
        </p:spPr>
        <p:txBody>
          <a:bodyPr wrap="square" rtlCol="0">
            <a:spAutoFit/>
          </a:bodyPr>
          <a:lstStyle/>
          <a:p>
            <a:pPr algn="r"/>
            <a:r>
              <a:rPr lang="en-US" sz="1800" b="0" i="0" u="none" strike="noStrike" baseline="0" dirty="0">
                <a:latin typeface="Calibri Light" panose="020F0302020204030204" pitchFamily="34" charset="0"/>
                <a:cs typeface="Calibri Light" panose="020F0302020204030204" pitchFamily="34" charset="0"/>
              </a:rPr>
              <a:t>Dr Jakob </a:t>
            </a:r>
            <a:r>
              <a:rPr lang="en-US" sz="1800" b="0" i="0" u="none" strike="noStrike" baseline="0" dirty="0" err="1">
                <a:latin typeface="Calibri Light" panose="020F0302020204030204" pitchFamily="34" charset="0"/>
                <a:cs typeface="Calibri Light" panose="020F0302020204030204" pitchFamily="34" charset="0"/>
              </a:rPr>
              <a:t>Kjelstrup</a:t>
            </a:r>
            <a:r>
              <a:rPr lang="en-US" sz="1800" b="0" i="0" u="none" strike="noStrike" baseline="0" dirty="0">
                <a:latin typeface="Calibri Light" panose="020F0302020204030204" pitchFamily="34" charset="0"/>
                <a:cs typeface="Calibri Light" panose="020F0302020204030204" pitchFamily="34" charset="0"/>
              </a:rPr>
              <a:t>-Hansen</a:t>
            </a:r>
            <a:endParaRPr lang="en-GB" dirty="0"/>
          </a:p>
        </p:txBody>
      </p:sp>
      <p:sp>
        <p:nvSpPr>
          <p:cNvPr id="16" name="TextBox 15">
            <a:extLst>
              <a:ext uri="{FF2B5EF4-FFF2-40B4-BE49-F238E27FC236}">
                <a16:creationId xmlns:a16="http://schemas.microsoft.com/office/drawing/2014/main" id="{B6CAB83E-9A36-4F68-BB6B-7DC686DE36A6}"/>
              </a:ext>
            </a:extLst>
          </p:cNvPr>
          <p:cNvSpPr txBox="1"/>
          <p:nvPr/>
        </p:nvSpPr>
        <p:spPr>
          <a:xfrm>
            <a:off x="10369118" y="6488658"/>
            <a:ext cx="1822882" cy="369332"/>
          </a:xfrm>
          <a:prstGeom prst="rect">
            <a:avLst/>
          </a:prstGeom>
          <a:solidFill>
            <a:schemeClr val="bg1">
              <a:lumMod val="95000"/>
            </a:schemeClr>
          </a:solidFill>
        </p:spPr>
        <p:txBody>
          <a:bodyPr wrap="square" rtlCol="0">
            <a:spAutoFit/>
          </a:bodyPr>
          <a:lstStyle/>
          <a:p>
            <a:pPr algn="r"/>
            <a:r>
              <a:rPr lang="en-US" sz="1800" b="0" i="0" u="none" strike="noStrike" baseline="0" dirty="0">
                <a:latin typeface="Calibri Light" panose="020F0302020204030204" pitchFamily="34" charset="0"/>
                <a:cs typeface="Calibri Light" panose="020F0302020204030204" pitchFamily="34" charset="0"/>
              </a:rPr>
              <a:t>Dr Matti Knaapila</a:t>
            </a:r>
            <a:endParaRPr lang="en-GB" dirty="0"/>
          </a:p>
        </p:txBody>
      </p:sp>
    </p:spTree>
    <p:extLst>
      <p:ext uri="{BB962C8B-B14F-4D97-AF65-F5344CB8AC3E}">
        <p14:creationId xmlns:p14="http://schemas.microsoft.com/office/powerpoint/2010/main" val="79347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46" name="Rectangle 4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199698" y="2078067"/>
            <a:ext cx="4935657" cy="4464822"/>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spcAft>
                <a:spcPts val="600"/>
              </a:spcAft>
              <a:buNone/>
            </a:pPr>
            <a:r>
              <a:rPr lang="en-US" sz="1800" u="none" strike="noStrike" baseline="0" dirty="0">
                <a:latin typeface="Calibri Light" panose="020F0302020204030204" pitchFamily="34" charset="0"/>
                <a:cs typeface="Calibri Light" panose="020F0302020204030204" pitchFamily="34" charset="0"/>
              </a:rPr>
              <a:t>“Our research is focused on </a:t>
            </a:r>
            <a:r>
              <a:rPr lang="en-US" sz="1800" u="none" strike="noStrike" baseline="0" dirty="0">
                <a:solidFill>
                  <a:srgbClr val="0070C0"/>
                </a:solidFill>
                <a:latin typeface="Calibri Light" panose="020F0302020204030204" pitchFamily="34" charset="0"/>
                <a:cs typeface="Calibri Light" panose="020F0302020204030204" pitchFamily="34" charset="0"/>
              </a:rPr>
              <a:t>catalytic processes </a:t>
            </a:r>
            <a:r>
              <a:rPr lang="en-US" sz="1800" u="none" strike="noStrike" baseline="0" dirty="0">
                <a:latin typeface="Calibri Light" panose="020F0302020204030204" pitchFamily="34" charset="0"/>
                <a:cs typeface="Calibri Light" panose="020F0302020204030204" pitchFamily="34" charset="0"/>
              </a:rPr>
              <a:t>and our projects at XMaS have two major strands: </a:t>
            </a:r>
          </a:p>
          <a:p>
            <a:pPr marL="0" indent="0">
              <a:lnSpc>
                <a:spcPct val="90000"/>
              </a:lnSpc>
              <a:spcBef>
                <a:spcPts val="0"/>
              </a:spcBef>
              <a:spcAft>
                <a:spcPts val="600"/>
              </a:spcAft>
              <a:buNone/>
            </a:pPr>
            <a:r>
              <a:rPr lang="en-US" sz="1800" u="none" strike="noStrike" baseline="0" dirty="0">
                <a:latin typeface="Calibri Light" panose="020F0302020204030204" pitchFamily="34" charset="0"/>
                <a:cs typeface="Calibri Light" panose="020F0302020204030204" pitchFamily="34" charset="0"/>
              </a:rPr>
              <a:t>Upgrading waste plant matter (</a:t>
            </a:r>
            <a:r>
              <a:rPr lang="en-US" sz="1800" u="none" strike="noStrike" baseline="0" dirty="0">
                <a:solidFill>
                  <a:srgbClr val="0070C0"/>
                </a:solidFill>
                <a:latin typeface="Calibri Light" panose="020F0302020204030204" pitchFamily="34" charset="0"/>
                <a:cs typeface="Calibri Light" panose="020F0302020204030204" pitchFamily="34" charset="0"/>
              </a:rPr>
              <a:t>biomass</a:t>
            </a:r>
            <a:r>
              <a:rPr lang="en-US" sz="1800" u="none" strike="noStrike" baseline="0" dirty="0">
                <a:latin typeface="Calibri Light" panose="020F0302020204030204" pitchFamily="34" charset="0"/>
                <a:cs typeface="Calibri Light" panose="020F0302020204030204" pitchFamily="34" charset="0"/>
              </a:rPr>
              <a:t>) to useful products</a:t>
            </a:r>
            <a:r>
              <a:rPr lang="en-US" sz="1800" dirty="0">
                <a:latin typeface="Calibri Light" panose="020F0302020204030204" pitchFamily="34" charset="0"/>
                <a:cs typeface="Calibri Light" panose="020F0302020204030204" pitchFamily="34" charset="0"/>
              </a:rPr>
              <a:t>. Many chemical commodities are based on fossil resources, so instead we </a:t>
            </a:r>
            <a:r>
              <a:rPr lang="en-US" sz="1800" u="none" strike="noStrike" baseline="0" dirty="0">
                <a:latin typeface="Calibri Light" panose="020F0302020204030204" pitchFamily="34" charset="0"/>
                <a:cs typeface="Calibri Light" panose="020F0302020204030204" pitchFamily="34" charset="0"/>
              </a:rPr>
              <a:t>need to </a:t>
            </a:r>
            <a:r>
              <a:rPr lang="en-US" sz="1800" u="none" strike="noStrike" baseline="0" dirty="0">
                <a:solidFill>
                  <a:srgbClr val="0070C0"/>
                </a:solidFill>
                <a:latin typeface="Calibri Light" panose="020F0302020204030204" pitchFamily="34" charset="0"/>
                <a:cs typeface="Calibri Light" panose="020F0302020204030204" pitchFamily="34" charset="0"/>
              </a:rPr>
              <a:t>recycle waste material </a:t>
            </a:r>
            <a:r>
              <a:rPr lang="en-US" sz="1800" u="none" strike="noStrike" baseline="0" dirty="0">
                <a:latin typeface="Calibri Light" panose="020F0302020204030204" pitchFamily="34" charset="0"/>
                <a:cs typeface="Calibri Light" panose="020F0302020204030204" pitchFamily="34" charset="0"/>
              </a:rPr>
              <a:t>into useful chemical building blocks. Biomass has the potential to be a plentiful and renewable feedstock.</a:t>
            </a:r>
          </a:p>
          <a:p>
            <a:pPr marL="0" indent="0">
              <a:lnSpc>
                <a:spcPct val="90000"/>
              </a:lnSpc>
              <a:spcBef>
                <a:spcPts val="0"/>
              </a:spcBef>
              <a:spcAft>
                <a:spcPts val="600"/>
              </a:spcAft>
              <a:buNone/>
            </a:pPr>
            <a:r>
              <a:rPr lang="en-US" sz="1800" dirty="0">
                <a:solidFill>
                  <a:srgbClr val="0070C0"/>
                </a:solidFill>
                <a:latin typeface="Calibri Light" panose="020F0302020204030204" pitchFamily="34" charset="0"/>
                <a:cs typeface="Calibri Light" panose="020F0302020204030204" pitchFamily="34" charset="0"/>
              </a:rPr>
              <a:t>A</a:t>
            </a:r>
            <a:r>
              <a:rPr lang="en-US" sz="1800" u="none" strike="noStrike" baseline="0" dirty="0">
                <a:solidFill>
                  <a:srgbClr val="0070C0"/>
                </a:solidFill>
                <a:latin typeface="Calibri Light" panose="020F0302020204030204" pitchFamily="34" charset="0"/>
                <a:cs typeface="Calibri Light" panose="020F0302020204030204" pitchFamily="34" charset="0"/>
              </a:rPr>
              <a:t>utomotive exhaust after-treatment</a:t>
            </a:r>
            <a:r>
              <a:rPr lang="en-US" sz="1800" u="none" strike="noStrike" baseline="0" dirty="0">
                <a:latin typeface="Calibri Light" panose="020F0302020204030204" pitchFamily="34" charset="0"/>
                <a:cs typeface="Calibri Light" panose="020F0302020204030204" pitchFamily="34" charset="0"/>
              </a:rPr>
              <a:t>. NOx emissions from diesel cars cause many premature deaths. For exhaust after-treatment, we have been investigating the role of </a:t>
            </a:r>
            <a:r>
              <a:rPr lang="en-US" sz="1800" u="none" strike="noStrike" baseline="0" dirty="0">
                <a:solidFill>
                  <a:srgbClr val="0070C0"/>
                </a:solidFill>
                <a:latin typeface="Calibri Light" panose="020F0302020204030204" pitchFamily="34" charset="0"/>
                <a:cs typeface="Calibri Light" panose="020F0302020204030204" pitchFamily="34" charset="0"/>
              </a:rPr>
              <a:t>palladium (Pd) nanoparticle</a:t>
            </a:r>
            <a:r>
              <a:rPr lang="en-US" sz="1800" u="none" strike="noStrike" baseline="0" dirty="0">
                <a:latin typeface="Calibri Light" panose="020F0302020204030204" pitchFamily="34" charset="0"/>
                <a:cs typeface="Calibri Light" panose="020F0302020204030204" pitchFamily="34" charset="0"/>
              </a:rPr>
              <a:t>s for the selective oxidation of ammonia. We discovered a new type of Pd structure that has a very important role in stopping the formation of </a:t>
            </a:r>
            <a:r>
              <a:rPr lang="en-US" sz="1800" u="none" strike="noStrike" baseline="0" dirty="0">
                <a:solidFill>
                  <a:srgbClr val="0070C0"/>
                </a:solidFill>
                <a:latin typeface="Calibri Light" panose="020F0302020204030204" pitchFamily="34" charset="0"/>
                <a:cs typeface="Calibri Light" panose="020F0302020204030204" pitchFamily="34" charset="0"/>
              </a:rPr>
              <a:t>harmful NOx products</a:t>
            </a:r>
            <a:r>
              <a:rPr lang="en-US" sz="1800" u="none" strike="noStrike" baseline="0" dirty="0">
                <a:latin typeface="Calibri Light" panose="020F0302020204030204" pitchFamily="34" charset="0"/>
                <a:cs typeface="Calibri Light" panose="020F0302020204030204" pitchFamily="34" charset="0"/>
              </a:rPr>
              <a:t>.”</a:t>
            </a:r>
          </a:p>
        </p:txBody>
      </p:sp>
      <p:sp>
        <p:nvSpPr>
          <p:cNvPr id="10" name="Title 1">
            <a:extLst>
              <a:ext uri="{FF2B5EF4-FFF2-40B4-BE49-F238E27FC236}">
                <a16:creationId xmlns:a16="http://schemas.microsoft.com/office/drawing/2014/main" id="{DB88E4F6-3C68-499C-BD02-7964087B4C65}"/>
              </a:ext>
            </a:extLst>
          </p:cNvPr>
          <p:cNvSpPr txBox="1">
            <a:spLocks/>
          </p:cNvSpPr>
          <p:nvPr/>
        </p:nvSpPr>
        <p:spPr>
          <a:xfrm>
            <a:off x="199698" y="179388"/>
            <a:ext cx="4527030" cy="1762955"/>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spcAft>
                <a:spcPts val="600"/>
              </a:spcAft>
            </a:pPr>
            <a:r>
              <a:rPr lang="en-US" sz="3200" dirty="0">
                <a:latin typeface="Calibri" panose="020F0502020204030204" pitchFamily="34" charset="0"/>
                <a:cs typeface="Calibri" panose="020F0502020204030204" pitchFamily="34" charset="0"/>
              </a:rPr>
              <a:t>Dr Peter Wells</a:t>
            </a:r>
          </a:p>
          <a:p>
            <a:pPr>
              <a:lnSpc>
                <a:spcPct val="100000"/>
              </a:lnSpc>
              <a:spcAft>
                <a:spcPts val="600"/>
              </a:spcAft>
            </a:pPr>
            <a:r>
              <a:rPr lang="en-US" sz="3200" dirty="0">
                <a:latin typeface="Calibri" panose="020F0502020204030204" pitchFamily="34" charset="0"/>
                <a:cs typeface="Calibri" panose="020F0502020204030204" pitchFamily="34" charset="0"/>
              </a:rPr>
              <a:t>George Tierney</a:t>
            </a:r>
            <a:br>
              <a:rPr lang="en-US" sz="2200" dirty="0">
                <a:latin typeface="Calibri" panose="020F0502020204030204" pitchFamily="34" charset="0"/>
                <a:cs typeface="Calibri" panose="020F0502020204030204" pitchFamily="34" charset="0"/>
              </a:rPr>
            </a:br>
            <a:r>
              <a:rPr lang="en-US" sz="1800" dirty="0">
                <a:latin typeface="Calibri Light" panose="020F0302020204030204" pitchFamily="34" charset="0"/>
                <a:cs typeface="Calibri Light" panose="020F0302020204030204" pitchFamily="34" charset="0"/>
              </a:rPr>
              <a:t>School of Chemistry, </a:t>
            </a:r>
          </a:p>
          <a:p>
            <a:pPr>
              <a:lnSpc>
                <a:spcPct val="100000"/>
              </a:lnSpc>
              <a:spcAft>
                <a:spcPts val="600"/>
              </a:spcAft>
            </a:pPr>
            <a:r>
              <a:rPr lang="en-US" sz="1800" dirty="0">
                <a:latin typeface="Calibri Light" panose="020F0302020204030204" pitchFamily="34" charset="0"/>
                <a:cs typeface="Calibri Light" panose="020F0302020204030204" pitchFamily="34" charset="0"/>
              </a:rPr>
              <a:t>University of Southampton, UK </a:t>
            </a: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3">
            <a:extLst>
              <a:ext uri="{28A0092B-C50C-407E-A947-70E740481C1C}">
                <a14:useLocalDpi xmlns:a14="http://schemas.microsoft.com/office/drawing/2010/main"/>
              </a:ext>
            </a:extLst>
          </a:blip>
          <a:srcRect/>
          <a:stretch/>
        </p:blipFill>
        <p:spPr>
          <a:xfrm>
            <a:off x="7056646" y="859776"/>
            <a:ext cx="4491887" cy="5166791"/>
          </a:xfrm>
          <a:prstGeom prst="rect">
            <a:avLst/>
          </a:prstGeom>
        </p:spPr>
      </p:pic>
    </p:spTree>
    <p:extLst>
      <p:ext uri="{BB962C8B-B14F-4D97-AF65-F5344CB8AC3E}">
        <p14:creationId xmlns:p14="http://schemas.microsoft.com/office/powerpoint/2010/main" val="423032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A2A0A-4853-41B8-AFBA-6818E497D61D}"/>
              </a:ext>
            </a:extLst>
          </p:cNvPr>
          <p:cNvSpPr>
            <a:spLocks noGrp="1"/>
          </p:cNvSpPr>
          <p:nvPr>
            <p:ph type="title"/>
          </p:nvPr>
        </p:nvSpPr>
        <p:spPr/>
        <p:txBody>
          <a:bodyPr>
            <a:normAutofit/>
          </a:bodyPr>
          <a:lstStyle/>
          <a:p>
            <a:r>
              <a:rPr lang="en-GB" sz="4800" dirty="0">
                <a:latin typeface="Calibri Light" panose="020F0302020204030204" pitchFamily="34" charset="0"/>
                <a:cs typeface="Calibri Light" panose="020F0302020204030204" pitchFamily="34" charset="0"/>
              </a:rPr>
              <a:t>TALKING POINTS</a:t>
            </a:r>
          </a:p>
        </p:txBody>
      </p:sp>
      <p:pic>
        <p:nvPicPr>
          <p:cNvPr id="5" name="Content Placeholder 4" descr="A picture containing engine, worktable, miller, dining table&#10;&#10;Description automatically generated">
            <a:extLst>
              <a:ext uri="{FF2B5EF4-FFF2-40B4-BE49-F238E27FC236}">
                <a16:creationId xmlns:a16="http://schemas.microsoft.com/office/drawing/2014/main" id="{53595CFA-6B59-4498-ABAE-CDE472508CF5}"/>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0" y="4177596"/>
            <a:ext cx="12192000" cy="2680403"/>
          </a:xfrm>
        </p:spPr>
      </p:pic>
      <p:sp>
        <p:nvSpPr>
          <p:cNvPr id="6" name="TextBox 5">
            <a:extLst>
              <a:ext uri="{FF2B5EF4-FFF2-40B4-BE49-F238E27FC236}">
                <a16:creationId xmlns:a16="http://schemas.microsoft.com/office/drawing/2014/main" id="{A9842E9B-1080-4009-8E04-583BB75769E0}"/>
              </a:ext>
            </a:extLst>
          </p:cNvPr>
          <p:cNvSpPr txBox="1"/>
          <p:nvPr/>
        </p:nvSpPr>
        <p:spPr>
          <a:xfrm>
            <a:off x="742765" y="1971929"/>
            <a:ext cx="10706470" cy="1631216"/>
          </a:xfrm>
          <a:prstGeom prst="rect">
            <a:avLst/>
          </a:prstGeom>
          <a:solidFill>
            <a:schemeClr val="bg1">
              <a:lumMod val="95000"/>
            </a:schemeClr>
          </a:solidFill>
        </p:spPr>
        <p:txBody>
          <a:bodyPr wrap="square" rtlCol="0">
            <a:spAutoFit/>
          </a:bodyPr>
          <a:lstStyle/>
          <a:p>
            <a:pPr marL="342900" indent="-342900">
              <a:spcBef>
                <a:spcPts val="600"/>
              </a:spcBef>
              <a:buFont typeface="+mj-lt"/>
              <a:buAutoNum type="arabicPeriod"/>
            </a:pPr>
            <a:r>
              <a:rPr lang="en-GB" dirty="0">
                <a:solidFill>
                  <a:srgbClr val="00B0F0"/>
                </a:solidFill>
                <a:latin typeface="Calibri Light" panose="020F0302020204030204" pitchFamily="34" charset="0"/>
                <a:cs typeface="Calibri Light" panose="020F0302020204030204" pitchFamily="34" charset="0"/>
              </a:rPr>
              <a:t>Which of the XMaS research projects most interests you? Why? What questions would you want to ask the researcher(s) to learn more about their work?</a:t>
            </a:r>
          </a:p>
          <a:p>
            <a:pPr marL="342900" indent="-342900">
              <a:spcBef>
                <a:spcPts val="600"/>
              </a:spcBef>
              <a:buFont typeface="+mj-lt"/>
              <a:buAutoNum type="arabicPeriod"/>
            </a:pPr>
            <a:r>
              <a:rPr lang="en-GB" dirty="0">
                <a:solidFill>
                  <a:srgbClr val="0070C0"/>
                </a:solidFill>
                <a:latin typeface="Calibri Light" panose="020F0302020204030204" pitchFamily="34" charset="0"/>
                <a:cs typeface="Calibri Light" panose="020F0302020204030204" pitchFamily="34" charset="0"/>
              </a:rPr>
              <a:t>By examining the microscopic structures of different materials, how does each project contribute to society? </a:t>
            </a:r>
          </a:p>
          <a:p>
            <a:pPr marL="342900" indent="-342900">
              <a:spcBef>
                <a:spcPts val="600"/>
              </a:spcBef>
              <a:buFont typeface="+mj-lt"/>
              <a:buAutoNum type="arabicPeriod"/>
            </a:pPr>
            <a:r>
              <a:rPr lang="en-US" sz="1800" b="0" i="0" u="none" strike="noStrike" baseline="0" dirty="0">
                <a:solidFill>
                  <a:srgbClr val="002060"/>
                </a:solidFill>
                <a:latin typeface="Calibri Light" panose="020F0302020204030204" pitchFamily="34" charset="0"/>
                <a:cs typeface="Calibri Light" panose="020F0302020204030204" pitchFamily="34" charset="0"/>
              </a:rPr>
              <a:t>What topic would you want to investigate at XMaS? What material(s) would you want to examine at a microscopic level, and what real-world applications could this have?</a:t>
            </a:r>
            <a:endParaRPr lang="en-GB" dirty="0">
              <a:solidFill>
                <a:srgbClr val="00206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669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9" name="Rectangle 2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Content Placeholder 2">
            <a:extLst>
              <a:ext uri="{FF2B5EF4-FFF2-40B4-BE49-F238E27FC236}">
                <a16:creationId xmlns:a16="http://schemas.microsoft.com/office/drawing/2014/main" id="{30006BB1-D479-4E8C-B8A2-A2928744BB3D}"/>
              </a:ext>
            </a:extLst>
          </p:cNvPr>
          <p:cNvSpPr txBox="1">
            <a:spLocks/>
          </p:cNvSpPr>
          <p:nvPr/>
        </p:nvSpPr>
        <p:spPr>
          <a:xfrm>
            <a:off x="360399" y="1653599"/>
            <a:ext cx="4366329" cy="4640669"/>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err="1">
                <a:solidFill>
                  <a:srgbClr val="000000"/>
                </a:solidFill>
                <a:latin typeface="Calibri Light" panose="020F0302020204030204" pitchFamily="34" charset="0"/>
                <a:cs typeface="Calibri Light" panose="020F0302020204030204" pitchFamily="34" charset="0"/>
              </a:rPr>
              <a:t>XMaS</a:t>
            </a:r>
            <a:r>
              <a:rPr lang="en-GB" sz="1800" b="0" i="0" u="none" strike="noStrike" baseline="0" dirty="0">
                <a:solidFill>
                  <a:srgbClr val="000000"/>
                </a:solidFill>
                <a:latin typeface="Calibri Light" panose="020F0302020204030204" pitchFamily="34" charset="0"/>
                <a:cs typeface="Calibri Light" panose="020F0302020204030204" pitchFamily="34" charset="0"/>
              </a:rPr>
              <a:t> is committed to training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students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early career researchers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as such, has a wide range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outreach activities </a:t>
            </a:r>
            <a:r>
              <a:rPr lang="en-GB" sz="1800" b="0" i="0" u="none" strike="noStrike" baseline="0" dirty="0">
                <a:solidFill>
                  <a:srgbClr val="000000"/>
                </a:solidFill>
                <a:latin typeface="Calibri Light" panose="020F0302020204030204" pitchFamily="34" charset="0"/>
                <a:cs typeface="Calibri Light" panose="020F0302020204030204" pitchFamily="34" charset="0"/>
              </a:rPr>
              <a:t>to fulfil this goal. </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Find out more about </a:t>
            </a:r>
            <a:r>
              <a:rPr lang="en-GB" sz="1800" dirty="0" err="1">
                <a:solidFill>
                  <a:srgbClr val="000000"/>
                </a:solidFill>
                <a:latin typeface="Calibri Light" panose="020F0302020204030204" pitchFamily="34" charset="0"/>
                <a:cs typeface="Calibri Light" panose="020F0302020204030204" pitchFamily="34" charset="0"/>
                <a:hlinkClick r:id="rId3"/>
              </a:rPr>
              <a:t>XMaS</a:t>
            </a:r>
            <a:r>
              <a:rPr lang="en-GB" sz="1800" dirty="0">
                <a:solidFill>
                  <a:srgbClr val="000000"/>
                </a:solidFill>
                <a:latin typeface="Calibri Light" panose="020F0302020204030204" pitchFamily="34" charset="0"/>
                <a:cs typeface="Calibri Light" panose="020F0302020204030204" pitchFamily="34" charset="0"/>
              </a:rPr>
              <a:t> and the </a:t>
            </a:r>
            <a:r>
              <a:rPr lang="en-GB" sz="1800" dirty="0">
                <a:solidFill>
                  <a:srgbClr val="000000"/>
                </a:solidFill>
                <a:latin typeface="Calibri Light" panose="020F0302020204030204" pitchFamily="34" charset="0"/>
                <a:cs typeface="Calibri Light" panose="020F0302020204030204" pitchFamily="34" charset="0"/>
                <a:hlinkClick r:id="rId4"/>
              </a:rPr>
              <a:t>outreach activities</a:t>
            </a:r>
            <a:r>
              <a:rPr lang="en-GB" sz="1800" dirty="0">
                <a:solidFill>
                  <a:srgbClr val="000000"/>
                </a:solidFill>
                <a:latin typeface="Calibri Light" panose="020F0302020204030204" pitchFamily="34" charset="0"/>
                <a:cs typeface="Calibri Light" panose="020F0302020204030204" pitchFamily="34" charset="0"/>
              </a:rPr>
              <a:t> available.</a:t>
            </a:r>
            <a:endParaRPr lang="en-US" sz="1800" dirty="0">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 </a:t>
            </a: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The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XMaS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team is part of a wider </a:t>
            </a:r>
            <a:r>
              <a:rPr lang="en-GB" sz="1800" b="0" i="0" u="none" strike="noStrike" baseline="0" dirty="0">
                <a:solidFill>
                  <a:srgbClr val="0070C0"/>
                </a:solidFill>
                <a:latin typeface="Calibri Light" panose="020F0302020204030204" pitchFamily="34" charset="0"/>
                <a:cs typeface="Calibri Light" panose="020F0302020204030204" pitchFamily="34" charset="0"/>
              </a:rPr>
              <a:t>ESRF network</a:t>
            </a:r>
            <a:r>
              <a:rPr lang="en-GB" sz="1800" b="0" i="0" u="none" strike="noStrike" baseline="0" dirty="0">
                <a:solidFill>
                  <a:srgbClr val="000000"/>
                </a:solidFill>
                <a:latin typeface="Calibri Light" panose="020F0302020204030204" pitchFamily="34" charset="0"/>
                <a:cs typeface="Calibri Light" panose="020F0302020204030204" pitchFamily="34" charset="0"/>
              </a:rPr>
              <a:t>, which also offers its own range of </a:t>
            </a: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5"/>
              </a:rPr>
              <a:t>outreach activities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This includes </a:t>
            </a:r>
            <a:r>
              <a:rPr lang="en-GB" sz="1800" b="0" i="0" u="none" strike="noStrike" baseline="0" dirty="0">
                <a:solidFill>
                  <a:srgbClr val="0070C0"/>
                </a:solidFill>
                <a:latin typeface="Calibri Light" panose="020F0302020204030204" pitchFamily="34" charset="0"/>
                <a:cs typeface="Calibri Light" panose="020F0302020204030204" pitchFamily="34" charset="0"/>
              </a:rPr>
              <a:t>site visits </a:t>
            </a:r>
            <a:r>
              <a:rPr lang="en-GB" sz="1800" b="0" i="0" u="none" strike="noStrike" baseline="0" dirty="0">
                <a:solidFill>
                  <a:srgbClr val="000000"/>
                </a:solidFill>
                <a:latin typeface="Calibri Light" panose="020F0302020204030204" pitchFamily="34" charset="0"/>
                <a:cs typeface="Calibri Light" panose="020F0302020204030204" pitchFamily="34" charset="0"/>
              </a:rPr>
              <a:t>for schools,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internships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summer schools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the </a:t>
            </a:r>
            <a:r>
              <a:rPr lang="en-GB" sz="1800" b="0" i="0" u="none" strike="noStrike" baseline="0" dirty="0" err="1">
                <a:solidFill>
                  <a:srgbClr val="000000"/>
                </a:solidFill>
                <a:latin typeface="Calibri Light" panose="020F0302020204030204" pitchFamily="34" charset="0"/>
                <a:cs typeface="Calibri Light" panose="020F0302020204030204" pitchFamily="34" charset="0"/>
                <a:hlinkClick r:id="rId6"/>
              </a:rPr>
              <a:t>Synchotron@School</a:t>
            </a: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6"/>
              </a:rPr>
              <a:t> </a:t>
            </a:r>
            <a:r>
              <a:rPr lang="en-GB" sz="1800" b="0" i="0" u="none" strike="noStrike" baseline="0" dirty="0">
                <a:solidFill>
                  <a:srgbClr val="000000"/>
                </a:solidFill>
                <a:latin typeface="Calibri Light" panose="020F0302020204030204" pitchFamily="34" charset="0"/>
                <a:cs typeface="Calibri Light" panose="020F0302020204030204" pitchFamily="34" charset="0"/>
              </a:rPr>
              <a:t>programme, a one-day programme of experimental workshops and site visits for high school students.</a:t>
            </a:r>
            <a:endParaRPr lang="en-US" sz="1800" dirty="0">
              <a:latin typeface="Calibri Light" panose="020F0302020204030204" pitchFamily="34" charset="0"/>
              <a:cs typeface="Calibri Light" panose="020F0302020204030204" pitchFamily="34" charset="0"/>
            </a:endParaRPr>
          </a:p>
        </p:txBody>
      </p:sp>
      <p:sp>
        <p:nvSpPr>
          <p:cNvPr id="8" name="Title 1">
            <a:extLst>
              <a:ext uri="{FF2B5EF4-FFF2-40B4-BE49-F238E27FC236}">
                <a16:creationId xmlns:a16="http://schemas.microsoft.com/office/drawing/2014/main" id="{6B5BC815-EDA5-4BA4-9BE1-E3514D5F0D69}"/>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10000"/>
              </a:lnSpc>
            </a:pPr>
            <a:r>
              <a:rPr lang="en-US" dirty="0" err="1">
                <a:latin typeface="Calibri Light" panose="020F0302020204030204" pitchFamily="34" charset="0"/>
                <a:cs typeface="Calibri Light" panose="020F0302020204030204" pitchFamily="34" charset="0"/>
              </a:rPr>
              <a:t>XMaS</a:t>
            </a:r>
            <a:r>
              <a:rPr lang="en-US" dirty="0">
                <a:latin typeface="Calibri Light" panose="020F0302020204030204" pitchFamily="34" charset="0"/>
                <a:cs typeface="Calibri Light" panose="020F0302020204030204" pitchFamily="34" charset="0"/>
              </a:rPr>
              <a:t> FOR STUDENTS</a:t>
            </a:r>
            <a:endParaRPr lang="en-US" i="1" dirty="0"/>
          </a:p>
        </p:txBody>
      </p:sp>
    </p:spTree>
    <p:extLst>
      <p:ext uri="{BB962C8B-B14F-4D97-AF65-F5344CB8AC3E}">
        <p14:creationId xmlns:p14="http://schemas.microsoft.com/office/powerpoint/2010/main" val="2289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2" name="Rectangle 21">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0C5DE6-5F3A-423B-9A82-DF1194888C19}"/>
              </a:ext>
            </a:extLst>
          </p:cNvPr>
          <p:cNvSpPr>
            <a:spLocks noGrp="1"/>
          </p:cNvSpPr>
          <p:nvPr>
            <p:ph sz="half" idx="1"/>
          </p:nvPr>
        </p:nvSpPr>
        <p:spPr>
          <a:xfrm>
            <a:off x="353291" y="1580225"/>
            <a:ext cx="4366328" cy="4616389"/>
          </a:xfrm>
          <a:solidFill>
            <a:schemeClr val="bg1">
              <a:lumMod val="95000"/>
            </a:schemeClr>
          </a:solidFill>
        </p:spPr>
        <p:txBody>
          <a:bodyPr vert="horz" lIns="91440" tIns="45720" rIns="91440" bIns="45720" rtlCol="0">
            <a:normAutofit/>
          </a:bodyPr>
          <a:lstStyle/>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On the edge of the city of </a:t>
            </a:r>
            <a:r>
              <a:rPr lang="en-GB" sz="1800" dirty="0">
                <a:solidFill>
                  <a:srgbClr val="0070C0"/>
                </a:solidFill>
                <a:latin typeface="Calibri Light" panose="020F0302020204030204" pitchFamily="34" charset="0"/>
                <a:cs typeface="Calibri Light" panose="020F0302020204030204" pitchFamily="34" charset="0"/>
              </a:rPr>
              <a:t>Grenoble</a:t>
            </a:r>
            <a:r>
              <a:rPr lang="en-GB" sz="1800" dirty="0">
                <a:solidFill>
                  <a:srgbClr val="000000"/>
                </a:solidFill>
                <a:latin typeface="Calibri Light" panose="020F0302020204030204" pitchFamily="34" charset="0"/>
                <a:cs typeface="Calibri Light" panose="020F0302020204030204" pitchFamily="34" charset="0"/>
              </a:rPr>
              <a:t> in the French Alps lies a huge ring-shaped structure. </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This is the </a:t>
            </a:r>
            <a:r>
              <a:rPr lang="en-GB" sz="1800" dirty="0">
                <a:solidFill>
                  <a:srgbClr val="0070C0"/>
                </a:solidFill>
                <a:latin typeface="Calibri Light" panose="020F0302020204030204" pitchFamily="34" charset="0"/>
                <a:cs typeface="Calibri Light" panose="020F0302020204030204" pitchFamily="34" charset="0"/>
              </a:rPr>
              <a:t>European Synchrotron Radiation Facility</a:t>
            </a:r>
            <a:r>
              <a:rPr lang="en-GB" sz="1800" dirty="0">
                <a:solidFill>
                  <a:srgbClr val="000000"/>
                </a:solidFill>
                <a:latin typeface="Calibri Light" panose="020F0302020204030204" pitchFamily="34" charset="0"/>
                <a:cs typeface="Calibri Light" panose="020F0302020204030204" pitchFamily="34" charset="0"/>
              </a:rPr>
              <a:t> (ESRF).</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Researchers from across Europe use the ESRF to study everything from </a:t>
            </a:r>
            <a:r>
              <a:rPr lang="en-GB" sz="1800" dirty="0">
                <a:solidFill>
                  <a:srgbClr val="0070C0"/>
                </a:solidFill>
                <a:latin typeface="Calibri Light" panose="020F0302020204030204" pitchFamily="34" charset="0"/>
                <a:cs typeface="Calibri Light" panose="020F0302020204030204" pitchFamily="34" charset="0"/>
              </a:rPr>
              <a:t>tooth decay </a:t>
            </a:r>
            <a:r>
              <a:rPr lang="en-GB" sz="1800" dirty="0">
                <a:solidFill>
                  <a:srgbClr val="000000"/>
                </a:solidFill>
                <a:latin typeface="Calibri Light" panose="020F0302020204030204" pitchFamily="34" charset="0"/>
                <a:cs typeface="Calibri Light" panose="020F0302020204030204" pitchFamily="34" charset="0"/>
              </a:rPr>
              <a:t>to </a:t>
            </a:r>
            <a:r>
              <a:rPr lang="en-GB" sz="1800" dirty="0">
                <a:solidFill>
                  <a:srgbClr val="0070C0"/>
                </a:solidFill>
                <a:latin typeface="Calibri Light" panose="020F0302020204030204" pitchFamily="34" charset="0"/>
                <a:cs typeface="Calibri Light" panose="020F0302020204030204" pitchFamily="34" charset="0"/>
              </a:rPr>
              <a:t>photovoltaics</a:t>
            </a:r>
            <a:r>
              <a:rPr lang="en-GB" sz="1800" dirty="0">
                <a:solidFill>
                  <a:srgbClr val="000000"/>
                </a:solidFill>
                <a:latin typeface="Calibri Light" panose="020F0302020204030204" pitchFamily="34" charset="0"/>
                <a:cs typeface="Calibri Light" panose="020F0302020204030204" pitchFamily="34" charset="0"/>
              </a:rPr>
              <a:t> in </a:t>
            </a:r>
            <a:r>
              <a:rPr lang="en-GB" sz="1800" dirty="0">
                <a:solidFill>
                  <a:srgbClr val="0070C0"/>
                </a:solidFill>
                <a:latin typeface="Calibri Light" panose="020F0302020204030204" pitchFamily="34" charset="0"/>
                <a:cs typeface="Calibri Light" panose="020F0302020204030204" pitchFamily="34" charset="0"/>
              </a:rPr>
              <a:t>solar panels</a:t>
            </a:r>
            <a:r>
              <a:rPr lang="en-GB" sz="1800" dirty="0">
                <a:solidFill>
                  <a:srgbClr val="000000"/>
                </a:solidFill>
                <a:latin typeface="Calibri Light" panose="020F0302020204030204" pitchFamily="34" charset="0"/>
                <a:cs typeface="Calibri Light" panose="020F0302020204030204" pitchFamily="34" charset="0"/>
              </a:rPr>
              <a:t>…</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 from the </a:t>
            </a:r>
            <a:r>
              <a:rPr lang="en-GB" sz="1800" dirty="0">
                <a:solidFill>
                  <a:srgbClr val="0070C0"/>
                </a:solidFill>
                <a:latin typeface="Calibri Light" panose="020F0302020204030204" pitchFamily="34" charset="0"/>
                <a:cs typeface="Calibri Light" panose="020F0302020204030204" pitchFamily="34" charset="0"/>
              </a:rPr>
              <a:t>Tudor warship </a:t>
            </a:r>
            <a:r>
              <a:rPr lang="en-GB" sz="1800" i="1" dirty="0">
                <a:solidFill>
                  <a:srgbClr val="000000"/>
                </a:solidFill>
                <a:latin typeface="Calibri Light" panose="020F0302020204030204" pitchFamily="34" charset="0"/>
                <a:cs typeface="Calibri Light" panose="020F0302020204030204" pitchFamily="34" charset="0"/>
              </a:rPr>
              <a:t>Mary Rose </a:t>
            </a:r>
            <a:r>
              <a:rPr lang="en-GB" sz="1800" dirty="0">
                <a:solidFill>
                  <a:srgbClr val="000000"/>
                </a:solidFill>
                <a:latin typeface="Calibri Light" panose="020F0302020204030204" pitchFamily="34" charset="0"/>
                <a:cs typeface="Calibri Light" panose="020F0302020204030204" pitchFamily="34" charset="0"/>
              </a:rPr>
              <a:t>to </a:t>
            </a:r>
            <a:r>
              <a:rPr lang="en-GB" sz="1800" dirty="0">
                <a:solidFill>
                  <a:srgbClr val="0070C0"/>
                </a:solidFill>
                <a:latin typeface="Calibri Light" panose="020F0302020204030204" pitchFamily="34" charset="0"/>
                <a:cs typeface="Calibri Light" panose="020F0302020204030204" pitchFamily="34" charset="0"/>
              </a:rPr>
              <a:t>organic electronics</a:t>
            </a:r>
            <a:r>
              <a:rPr lang="en-GB" sz="1800" dirty="0">
                <a:solidFill>
                  <a:srgbClr val="000000"/>
                </a:solidFill>
                <a:latin typeface="Calibri Light" panose="020F0302020204030204" pitchFamily="34" charset="0"/>
                <a:cs typeface="Calibri Light" panose="020F0302020204030204" pitchFamily="34" charset="0"/>
              </a:rPr>
              <a:t>…</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…and from </a:t>
            </a:r>
            <a:r>
              <a:rPr lang="en-GB" sz="1800" dirty="0">
                <a:solidFill>
                  <a:srgbClr val="0070C0"/>
                </a:solidFill>
                <a:latin typeface="Calibri Light" panose="020F0302020204030204" pitchFamily="34" charset="0"/>
                <a:cs typeface="Calibri Light" panose="020F0302020204030204" pitchFamily="34" charset="0"/>
              </a:rPr>
              <a:t>contraceptive devices </a:t>
            </a:r>
            <a:r>
              <a:rPr lang="en-GB" sz="1800" dirty="0">
                <a:solidFill>
                  <a:srgbClr val="000000"/>
                </a:solidFill>
                <a:latin typeface="Calibri Light" panose="020F0302020204030204" pitchFamily="34" charset="0"/>
                <a:cs typeface="Calibri Light" panose="020F0302020204030204" pitchFamily="34" charset="0"/>
              </a:rPr>
              <a:t>to the </a:t>
            </a:r>
            <a:r>
              <a:rPr lang="en-GB" sz="1800" dirty="0">
                <a:solidFill>
                  <a:srgbClr val="0070C0"/>
                </a:solidFill>
                <a:latin typeface="Calibri Light" panose="020F0302020204030204" pitchFamily="34" charset="0"/>
                <a:cs typeface="Calibri Light" panose="020F0302020204030204" pitchFamily="34" charset="0"/>
              </a:rPr>
              <a:t>behaviour of catalysts</a:t>
            </a:r>
            <a:r>
              <a:rPr lang="en-GB" sz="1800" dirty="0">
                <a:solidFill>
                  <a:srgbClr val="000000"/>
                </a:solidFill>
                <a:latin typeface="Calibri Light" panose="020F0302020204030204" pitchFamily="34" charset="0"/>
                <a:cs typeface="Calibri Light" panose="020F0302020204030204" pitchFamily="34" charset="0"/>
              </a:rPr>
              <a:t>.</a:t>
            </a: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719619"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9" name="Title 1">
            <a:extLst>
              <a:ext uri="{FF2B5EF4-FFF2-40B4-BE49-F238E27FC236}">
                <a16:creationId xmlns:a16="http://schemas.microsoft.com/office/drawing/2014/main" id="{5BB7E621-CD7D-4E0A-AD79-8A70389CFA45}"/>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THE ESRF</a:t>
            </a:r>
            <a:endParaRPr lang="en-US" dirty="0"/>
          </a:p>
        </p:txBody>
      </p:sp>
    </p:spTree>
    <p:extLst>
      <p:ext uri="{BB962C8B-B14F-4D97-AF65-F5344CB8AC3E}">
        <p14:creationId xmlns:p14="http://schemas.microsoft.com/office/powerpoint/2010/main" val="1453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9" name="Rectangle 2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Content Placeholder 2">
            <a:extLst>
              <a:ext uri="{FF2B5EF4-FFF2-40B4-BE49-F238E27FC236}">
                <a16:creationId xmlns:a16="http://schemas.microsoft.com/office/drawing/2014/main" id="{30006BB1-D479-4E8C-B8A2-A2928744BB3D}"/>
              </a:ext>
            </a:extLst>
          </p:cNvPr>
          <p:cNvSpPr txBox="1">
            <a:spLocks/>
          </p:cNvSpPr>
          <p:nvPr/>
        </p:nvSpPr>
        <p:spPr>
          <a:xfrm>
            <a:off x="360399" y="1653600"/>
            <a:ext cx="4366329" cy="4667302"/>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Win an </a:t>
            </a:r>
            <a:r>
              <a:rPr lang="en-GB" sz="1800" b="0" i="0" u="none" strike="noStrike" baseline="0" dirty="0">
                <a:solidFill>
                  <a:srgbClr val="0070C0"/>
                </a:solidFill>
                <a:latin typeface="Calibri Light" panose="020F0302020204030204" pitchFamily="34" charset="0"/>
                <a:cs typeface="Calibri Light" panose="020F0302020204030204" pitchFamily="34" charset="0"/>
              </a:rPr>
              <a:t>all-expenses-paid four-day trip</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the ESRF! The </a:t>
            </a:r>
            <a:r>
              <a:rPr lang="en-GB" sz="1800" b="0" i="0" u="none" strike="noStrike" baseline="0" dirty="0" err="1">
                <a:solidFill>
                  <a:srgbClr val="000000"/>
                </a:solidFill>
                <a:latin typeface="Calibri Light" panose="020F0302020204030204" pitchFamily="34" charset="0"/>
                <a:cs typeface="Calibri Light" panose="020F0302020204030204" pitchFamily="34" charset="0"/>
                <a:hlinkClick r:id="rId3"/>
              </a:rPr>
              <a:t>XMaS</a:t>
            </a: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3"/>
              </a:rPr>
              <a:t> Scientist Experience </a:t>
            </a:r>
            <a:r>
              <a:rPr lang="en-GB" sz="1800" b="0" i="0" u="none" strike="noStrike" baseline="0" dirty="0">
                <a:solidFill>
                  <a:srgbClr val="000000"/>
                </a:solidFill>
                <a:latin typeface="Calibri Light" panose="020F0302020204030204" pitchFamily="34" charset="0"/>
                <a:cs typeface="Calibri Light" panose="020F0302020204030204" pitchFamily="34" charset="0"/>
              </a:rPr>
              <a:t>is a UK competition for </a:t>
            </a:r>
            <a:r>
              <a:rPr lang="en-GB" sz="1800" b="0" i="0" u="none" strike="noStrike" baseline="0" dirty="0">
                <a:solidFill>
                  <a:srgbClr val="0070C0"/>
                </a:solidFill>
                <a:latin typeface="Calibri Light" panose="020F0302020204030204" pitchFamily="34" charset="0"/>
                <a:cs typeface="Calibri Light" panose="020F0302020204030204" pitchFamily="34" charset="0"/>
              </a:rPr>
              <a:t>Year 12 female physics students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encourage female students into scientific careers where they are seriously under-represented. Winners will </a:t>
            </a:r>
            <a:r>
              <a:rPr lang="en-GB" sz="1800" b="0" i="0" u="none" strike="noStrike" baseline="0" dirty="0">
                <a:solidFill>
                  <a:srgbClr val="0070C0"/>
                </a:solidFill>
                <a:latin typeface="Calibri Light" panose="020F0302020204030204" pitchFamily="34" charset="0"/>
                <a:cs typeface="Calibri Light" panose="020F0302020204030204" pitchFamily="34" charset="0"/>
              </a:rPr>
              <a:t>visit the ESRF</a:t>
            </a:r>
            <a:r>
              <a:rPr lang="en-GB" sz="1800" b="0" i="0" u="none" strike="noStrike" baseline="0" dirty="0">
                <a:solidFill>
                  <a:srgbClr val="000000"/>
                </a:solidFill>
                <a:latin typeface="Calibri Light" panose="020F0302020204030204" pitchFamily="34" charset="0"/>
                <a:cs typeface="Calibri Light" panose="020F0302020204030204" pitchFamily="34" charset="0"/>
              </a:rPr>
              <a:t>, see </a:t>
            </a:r>
            <a:r>
              <a:rPr lang="en-GB" sz="1800" b="0" i="0" u="none" strike="noStrike" baseline="0" dirty="0">
                <a:solidFill>
                  <a:srgbClr val="0070C0"/>
                </a:solidFill>
                <a:latin typeface="Calibri Light" panose="020F0302020204030204" pitchFamily="34" charset="0"/>
                <a:cs typeface="Calibri Light" panose="020F0302020204030204" pitchFamily="34" charset="0"/>
              </a:rPr>
              <a:t>synchrotron beamlines in action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take part in </a:t>
            </a:r>
            <a:r>
              <a:rPr lang="en-GB" sz="1800" b="0" i="0" u="none" strike="noStrike" baseline="0" dirty="0">
                <a:solidFill>
                  <a:srgbClr val="0070C0"/>
                </a:solidFill>
                <a:latin typeface="Calibri Light" panose="020F0302020204030204" pitchFamily="34" charset="0"/>
                <a:cs typeface="Calibri Light" panose="020F0302020204030204" pitchFamily="34" charset="0"/>
              </a:rPr>
              <a:t>lab experiments</a:t>
            </a:r>
            <a:r>
              <a:rPr lang="en-GB" sz="1800" b="0" i="0" u="none" strike="noStrike" baseline="0" dirty="0">
                <a:solidFill>
                  <a:srgbClr val="000000"/>
                </a:solidFill>
                <a:latin typeface="Calibri Light" panose="020F0302020204030204" pitchFamily="34" charset="0"/>
                <a:cs typeface="Calibri Light" panose="020F0302020204030204" pitchFamily="34" charset="0"/>
              </a:rPr>
              <a:t>.</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The </a:t>
            </a:r>
            <a:r>
              <a:rPr lang="en-GB" sz="1800" b="0" i="0" u="none" strike="noStrike" baseline="0" dirty="0" err="1">
                <a:solidFill>
                  <a:srgbClr val="000000"/>
                </a:solidFill>
                <a:latin typeface="Calibri Light" panose="020F0302020204030204" pitchFamily="34" charset="0"/>
                <a:cs typeface="Calibri Light" panose="020F0302020204030204" pitchFamily="34" charset="0"/>
              </a:rPr>
              <a:t>XMaS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team at the University of Warwick organises a </a:t>
            </a: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4"/>
              </a:rPr>
              <a:t>Science Gala </a:t>
            </a:r>
            <a:r>
              <a:rPr lang="en-GB" sz="1800" b="0" i="0" u="none" strike="noStrike" baseline="0" dirty="0">
                <a:solidFill>
                  <a:srgbClr val="000000"/>
                </a:solidFill>
                <a:latin typeface="Calibri Light" panose="020F0302020204030204" pitchFamily="34" charset="0"/>
                <a:cs typeface="Calibri Light" panose="020F0302020204030204" pitchFamily="34" charset="0"/>
              </a:rPr>
              <a:t>every year, which showcases </a:t>
            </a:r>
            <a:r>
              <a:rPr lang="en-GB" sz="1800" b="0" i="0" u="none" strike="noStrike" baseline="0" dirty="0">
                <a:solidFill>
                  <a:srgbClr val="0070C0"/>
                </a:solidFill>
                <a:latin typeface="Calibri Light" panose="020F0302020204030204" pitchFamily="34" charset="0"/>
                <a:cs typeface="Calibri Light" panose="020F0302020204030204" pitchFamily="34" charset="0"/>
              </a:rPr>
              <a:t>physics</a:t>
            </a:r>
            <a:r>
              <a:rPr lang="en-GB" sz="1800" b="0" i="0" u="none" strike="noStrike" baseline="0" dirty="0">
                <a:solidFill>
                  <a:srgbClr val="000000"/>
                </a:solidFill>
                <a:latin typeface="Calibri Light" panose="020F0302020204030204" pitchFamily="34" charset="0"/>
                <a:cs typeface="Calibri Light" panose="020F0302020204030204" pitchFamily="34" charset="0"/>
              </a:rPr>
              <a:t>, from </a:t>
            </a:r>
            <a:r>
              <a:rPr lang="en-GB" sz="1800" b="0" i="0" u="none" strike="noStrike" baseline="0" dirty="0">
                <a:solidFill>
                  <a:srgbClr val="0070C0"/>
                </a:solidFill>
                <a:latin typeface="Calibri Light" panose="020F0302020204030204" pitchFamily="34" charset="0"/>
                <a:cs typeface="Calibri Light" panose="020F0302020204030204" pitchFamily="34" charset="0"/>
              </a:rPr>
              <a:t>astronomy</a:t>
            </a:r>
            <a:r>
              <a:rPr lang="en-GB" sz="1800" b="0" i="0" u="none" strike="noStrike" baseline="0" dirty="0">
                <a:solidFill>
                  <a:srgbClr val="000000"/>
                </a:solidFill>
                <a:latin typeface="Calibri Light" panose="020F0302020204030204" pitchFamily="34" charset="0"/>
                <a:cs typeface="Calibri Light" panose="020F0302020204030204" pitchFamily="34" charset="0"/>
              </a:rPr>
              <a:t> to </a:t>
            </a:r>
            <a:r>
              <a:rPr lang="en-GB" sz="1800" b="0" i="0" u="none" strike="noStrike" baseline="0" dirty="0">
                <a:solidFill>
                  <a:srgbClr val="0070C0"/>
                </a:solidFill>
                <a:latin typeface="Calibri Light" panose="020F0302020204030204" pitchFamily="34" charset="0"/>
                <a:cs typeface="Calibri Light" panose="020F0302020204030204" pitchFamily="34" charset="0"/>
              </a:rPr>
              <a:t>particle physics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materials science</a:t>
            </a:r>
            <a:r>
              <a:rPr lang="en-GB" sz="1800" b="0" i="0" u="none" strike="noStrike" baseline="0" dirty="0">
                <a:solidFill>
                  <a:srgbClr val="000000"/>
                </a:solidFill>
                <a:latin typeface="Calibri Light" panose="020F0302020204030204" pitchFamily="34" charset="0"/>
                <a:cs typeface="Calibri Light" panose="020F0302020204030204" pitchFamily="34" charset="0"/>
              </a:rPr>
              <a:t>. Interactive </a:t>
            </a:r>
            <a:r>
              <a:rPr lang="en-GB" sz="1800" b="0" i="0" u="none" strike="noStrike" baseline="0" dirty="0">
                <a:solidFill>
                  <a:srgbClr val="0070C0"/>
                </a:solidFill>
                <a:latin typeface="Calibri Light" panose="020F0302020204030204" pitchFamily="34" charset="0"/>
                <a:cs typeface="Calibri Light" panose="020F0302020204030204" pitchFamily="34" charset="0"/>
              </a:rPr>
              <a:t>activities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send the message that science is </a:t>
            </a:r>
            <a:r>
              <a:rPr lang="en-GB" sz="1800" b="0" i="0" u="none" strike="noStrike" baseline="0" dirty="0">
                <a:solidFill>
                  <a:srgbClr val="0070C0"/>
                </a:solidFill>
                <a:latin typeface="Calibri Light" panose="020F0302020204030204" pitchFamily="34" charset="0"/>
                <a:cs typeface="Calibri Light" panose="020F0302020204030204" pitchFamily="34" charset="0"/>
              </a:rPr>
              <a:t>fun</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exciting</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can lead to a </a:t>
            </a:r>
            <a:r>
              <a:rPr lang="en-GB" sz="1800" b="0" i="0" u="none" strike="noStrike" baseline="0" dirty="0">
                <a:solidFill>
                  <a:srgbClr val="0070C0"/>
                </a:solidFill>
                <a:latin typeface="Calibri Light" panose="020F0302020204030204" pitchFamily="34" charset="0"/>
                <a:cs typeface="Calibri Light" panose="020F0302020204030204" pitchFamily="34" charset="0"/>
              </a:rPr>
              <a:t>wide range of careers</a:t>
            </a:r>
            <a:r>
              <a:rPr lang="en-GB" sz="1800" b="0" i="0" u="none" strike="noStrike" baseline="0" dirty="0">
                <a:solidFill>
                  <a:srgbClr val="000000"/>
                </a:solidFill>
                <a:latin typeface="Calibri Light" panose="020F0302020204030204" pitchFamily="34" charset="0"/>
                <a:cs typeface="Calibri Light" panose="020F0302020204030204" pitchFamily="34" charset="0"/>
              </a:rPr>
              <a:t>.</a:t>
            </a:r>
          </a:p>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 </a:t>
            </a:r>
            <a:endParaRPr lang="en-US" sz="1800" dirty="0">
              <a:latin typeface="Calibri Light" panose="020F0302020204030204" pitchFamily="34" charset="0"/>
              <a:cs typeface="Calibri Light" panose="020F0302020204030204" pitchFamily="34" charset="0"/>
            </a:endParaRPr>
          </a:p>
        </p:txBody>
      </p:sp>
      <p:sp>
        <p:nvSpPr>
          <p:cNvPr id="8" name="Title 1">
            <a:extLst>
              <a:ext uri="{FF2B5EF4-FFF2-40B4-BE49-F238E27FC236}">
                <a16:creationId xmlns:a16="http://schemas.microsoft.com/office/drawing/2014/main" id="{6B5BC815-EDA5-4BA4-9BE1-E3514D5F0D69}"/>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10000"/>
              </a:lnSpc>
            </a:pPr>
            <a:r>
              <a:rPr lang="en-US" dirty="0">
                <a:latin typeface="Calibri Light" panose="020F0302020204030204" pitchFamily="34" charset="0"/>
                <a:cs typeface="Calibri Light" panose="020F0302020204030204" pitchFamily="34" charset="0"/>
              </a:rPr>
              <a:t>HOW CAN YOU GET INVOLVED?</a:t>
            </a:r>
            <a:endParaRPr lang="en-US" i="1" dirty="0"/>
          </a:p>
        </p:txBody>
      </p:sp>
    </p:spTree>
    <p:extLst>
      <p:ext uri="{BB962C8B-B14F-4D97-AF65-F5344CB8AC3E}">
        <p14:creationId xmlns:p14="http://schemas.microsoft.com/office/powerpoint/2010/main" val="15217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9" name="Rectangle 2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Content Placeholder 2">
            <a:extLst>
              <a:ext uri="{FF2B5EF4-FFF2-40B4-BE49-F238E27FC236}">
                <a16:creationId xmlns:a16="http://schemas.microsoft.com/office/drawing/2014/main" id="{30006BB1-D479-4E8C-B8A2-A2928744BB3D}"/>
              </a:ext>
            </a:extLst>
          </p:cNvPr>
          <p:cNvSpPr txBox="1">
            <a:spLocks/>
          </p:cNvSpPr>
          <p:nvPr/>
        </p:nvSpPr>
        <p:spPr>
          <a:xfrm>
            <a:off x="360399" y="1653599"/>
            <a:ext cx="4366329" cy="5066797"/>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solidFill>
                  <a:srgbClr val="0070C0"/>
                </a:solidFill>
                <a:latin typeface="Calibri Light" panose="020F0302020204030204" pitchFamily="34" charset="0"/>
                <a:cs typeface="Calibri Light" panose="020F0302020204030204" pitchFamily="34" charset="0"/>
              </a:rPr>
              <a:t>Materials science </a:t>
            </a:r>
            <a:r>
              <a:rPr lang="en-GB" sz="1800" b="0" i="0" u="none" strike="noStrike" baseline="0" dirty="0">
                <a:solidFill>
                  <a:srgbClr val="000000"/>
                </a:solidFill>
                <a:latin typeface="Calibri Light" panose="020F0302020204030204" pitchFamily="34" charset="0"/>
                <a:cs typeface="Calibri Light" panose="020F0302020204030204" pitchFamily="34" charset="0"/>
              </a:rPr>
              <a:t>is a broad-ranging subject based on </a:t>
            </a:r>
            <a:r>
              <a:rPr lang="en-GB" sz="1800" b="0" i="0" u="none" strike="noStrike" baseline="0" dirty="0">
                <a:solidFill>
                  <a:srgbClr val="0070C0"/>
                </a:solidFill>
                <a:latin typeface="Calibri Light" panose="020F0302020204030204" pitchFamily="34" charset="0"/>
                <a:cs typeface="Calibri Light" panose="020F0302020204030204" pitchFamily="34" charset="0"/>
              </a:rPr>
              <a:t>investigating</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manipulating</a:t>
            </a:r>
            <a:r>
              <a:rPr lang="en-GB" sz="1800" b="0" i="0" u="none" strike="noStrike" baseline="0" dirty="0">
                <a:solidFill>
                  <a:srgbClr val="000000"/>
                </a:solidFill>
                <a:latin typeface="Calibri Light" panose="020F0302020204030204" pitchFamily="34" charset="0"/>
                <a:cs typeface="Calibri Light" panose="020F0302020204030204" pitchFamily="34" charset="0"/>
              </a:rPr>
              <a:t>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properties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behaviour</a:t>
            </a:r>
            <a:r>
              <a:rPr lang="en-GB" sz="1800" b="0" i="0" u="none" strike="noStrike" baseline="0" dirty="0">
                <a:solidFill>
                  <a:srgbClr val="000000"/>
                </a:solidFill>
                <a:latin typeface="Calibri Light" panose="020F0302020204030204" pitchFamily="34" charset="0"/>
                <a:cs typeface="Calibri Light" panose="020F0302020204030204" pitchFamily="34" charset="0"/>
              </a:rPr>
              <a:t> of different </a:t>
            </a:r>
            <a:r>
              <a:rPr lang="en-GB" sz="1800" b="0" i="0" u="none" strike="noStrike" baseline="0" dirty="0">
                <a:solidFill>
                  <a:srgbClr val="0070C0"/>
                </a:solidFill>
                <a:latin typeface="Calibri Light" panose="020F0302020204030204" pitchFamily="34" charset="0"/>
                <a:cs typeface="Calibri Light" panose="020F0302020204030204" pitchFamily="34" charset="0"/>
              </a:rPr>
              <a:t>artificial</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natural materials</a:t>
            </a:r>
            <a:r>
              <a:rPr lang="en-GB" sz="1800" b="0" i="0" u="none" strike="noStrike" baseline="0" dirty="0">
                <a:solidFill>
                  <a:srgbClr val="000000"/>
                </a:solidFill>
                <a:latin typeface="Calibri Light" panose="020F0302020204030204" pitchFamily="34" charset="0"/>
                <a:cs typeface="Calibri Light" panose="020F0302020204030204" pitchFamily="34" charset="0"/>
              </a:rPr>
              <a:t>. This involves understanding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physics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chemistry</a:t>
            </a:r>
            <a:r>
              <a:rPr lang="en-GB" sz="1800" b="0" i="0" u="none" strike="noStrike" baseline="0" dirty="0">
                <a:solidFill>
                  <a:srgbClr val="000000"/>
                </a:solidFill>
                <a:latin typeface="Calibri Light" panose="020F0302020204030204" pitchFamily="34" charset="0"/>
                <a:cs typeface="Calibri Light" panose="020F0302020204030204" pitchFamily="34" charset="0"/>
              </a:rPr>
              <a:t> of matter, and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manufacturing</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engineering</a:t>
            </a:r>
            <a:r>
              <a:rPr lang="en-GB" sz="1800" b="0" i="0" u="none" strike="noStrike" baseline="0" dirty="0">
                <a:solidFill>
                  <a:srgbClr val="000000"/>
                </a:solidFill>
                <a:latin typeface="Calibri Light" panose="020F0302020204030204" pitchFamily="34" charset="0"/>
                <a:cs typeface="Calibri Light" panose="020F0302020204030204" pitchFamily="34" charset="0"/>
              </a:rPr>
              <a:t> of materials. </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rPr>
              <a:t>At school, consider studying </a:t>
            </a:r>
            <a:r>
              <a:rPr lang="en-GB" sz="1800" b="0" i="0" u="none" strike="noStrike" baseline="0" dirty="0">
                <a:solidFill>
                  <a:srgbClr val="0070C0"/>
                </a:solidFill>
                <a:latin typeface="Calibri Light" panose="020F0302020204030204" pitchFamily="34" charset="0"/>
                <a:cs typeface="Calibri Light" panose="020F0302020204030204" pitchFamily="34" charset="0"/>
              </a:rPr>
              <a:t>physics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maths</a:t>
            </a:r>
            <a:r>
              <a:rPr lang="en-GB" sz="18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chemistry</a:t>
            </a:r>
            <a:r>
              <a:rPr lang="en-GB" sz="1800" b="0" i="0" u="none" strike="noStrike" baseline="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Computer science </a:t>
            </a:r>
            <a:r>
              <a:rPr lang="en-GB" sz="1800" b="0" i="0" u="none" strike="noStrike" baseline="0" dirty="0">
                <a:solidFill>
                  <a:srgbClr val="000000"/>
                </a:solidFill>
                <a:latin typeface="Calibri Light" panose="020F0302020204030204" pitchFamily="34" charset="0"/>
                <a:cs typeface="Calibri Light" panose="020F0302020204030204" pitchFamily="34" charset="0"/>
              </a:rPr>
              <a:t>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biology</a:t>
            </a:r>
            <a:r>
              <a:rPr lang="en-GB" sz="1800" b="0" i="0" u="none" strike="noStrike" baseline="0" dirty="0">
                <a:solidFill>
                  <a:srgbClr val="000000"/>
                </a:solidFill>
                <a:latin typeface="Calibri Light" panose="020F0302020204030204" pitchFamily="34" charset="0"/>
                <a:cs typeface="Calibri Light" panose="020F0302020204030204" pitchFamily="34" charset="0"/>
              </a:rPr>
              <a:t> would also be useful. </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9999"/>
                </a:solidFill>
                <a:latin typeface="Calibri Light" panose="020F0302020204030204" pitchFamily="34" charset="0"/>
                <a:cs typeface="Calibri Light" panose="020F0302020204030204" pitchFamily="34" charset="0"/>
              </a:rPr>
              <a:t>“Many people do not start out as material scientists,” </a:t>
            </a:r>
            <a:r>
              <a:rPr lang="en-GB" sz="1800" b="0" i="0" u="none" strike="noStrike" baseline="0" dirty="0">
                <a:solidFill>
                  <a:srgbClr val="000000"/>
                </a:solidFill>
                <a:latin typeface="Calibri Light" panose="020F0302020204030204" pitchFamily="34" charset="0"/>
                <a:cs typeface="Calibri Light" panose="020F0302020204030204" pitchFamily="34" charset="0"/>
              </a:rPr>
              <a:t>says Tom</a:t>
            </a:r>
            <a:r>
              <a:rPr lang="en-GB" sz="1800" b="0" i="0" u="none" strike="noStrike" baseline="0" dirty="0">
                <a:solidFill>
                  <a:srgbClr val="009999"/>
                </a:solidFill>
                <a:latin typeface="Calibri Light" panose="020F0302020204030204" pitchFamily="34" charset="0"/>
                <a:cs typeface="Calibri Light" panose="020F0302020204030204" pitchFamily="34" charset="0"/>
              </a:rPr>
              <a:t>. “A ‘materials scientist’ can cover a multitude of disciplines; it’s really about working at the interface between different subjects and understanding how fundamental processes work in real systems.” </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 </a:t>
            </a:r>
            <a:endParaRPr lang="en-US" sz="1800" dirty="0">
              <a:latin typeface="Calibri Light" panose="020F0302020204030204" pitchFamily="34" charset="0"/>
              <a:cs typeface="Calibri Light" panose="020F0302020204030204" pitchFamily="34" charset="0"/>
            </a:endParaRPr>
          </a:p>
        </p:txBody>
      </p:sp>
      <p:sp>
        <p:nvSpPr>
          <p:cNvPr id="8" name="Title 1">
            <a:extLst>
              <a:ext uri="{FF2B5EF4-FFF2-40B4-BE49-F238E27FC236}">
                <a16:creationId xmlns:a16="http://schemas.microsoft.com/office/drawing/2014/main" id="{6B5BC815-EDA5-4BA4-9BE1-E3514D5F0D69}"/>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20000"/>
              </a:lnSpc>
            </a:pPr>
            <a:r>
              <a:rPr lang="en-US" dirty="0">
                <a:latin typeface="Calibri Light" panose="020F0302020204030204" pitchFamily="34" charset="0"/>
                <a:cs typeface="Calibri Light" panose="020F0302020204030204" pitchFamily="34" charset="0"/>
              </a:rPr>
              <a:t>PATHWAY FROM SCHOOL TO MATERIALS SCIENCE</a:t>
            </a:r>
            <a:endParaRPr lang="en-US" i="1" dirty="0"/>
          </a:p>
        </p:txBody>
      </p:sp>
    </p:spTree>
    <p:extLst>
      <p:ext uri="{BB962C8B-B14F-4D97-AF65-F5344CB8AC3E}">
        <p14:creationId xmlns:p14="http://schemas.microsoft.com/office/powerpoint/2010/main" val="295682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9" name="Rectangle 2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Content Placeholder 2">
            <a:extLst>
              <a:ext uri="{FF2B5EF4-FFF2-40B4-BE49-F238E27FC236}">
                <a16:creationId xmlns:a16="http://schemas.microsoft.com/office/drawing/2014/main" id="{30006BB1-D479-4E8C-B8A2-A2928744BB3D}"/>
              </a:ext>
            </a:extLst>
          </p:cNvPr>
          <p:cNvSpPr txBox="1">
            <a:spLocks/>
          </p:cNvSpPr>
          <p:nvPr/>
        </p:nvSpPr>
        <p:spPr>
          <a:xfrm>
            <a:off x="360399" y="1653599"/>
            <a:ext cx="4366329" cy="3590205"/>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err="1">
                <a:solidFill>
                  <a:srgbClr val="000000"/>
                </a:solidFill>
                <a:latin typeface="Calibri Light" panose="020F0302020204030204" pitchFamily="34" charset="0"/>
                <a:cs typeface="Calibri Light" panose="020F0302020204030204" pitchFamily="34" charset="0"/>
                <a:hlinkClick r:id="rId3"/>
              </a:rPr>
              <a:t>TheUniGuide</a:t>
            </a:r>
            <a:r>
              <a:rPr lang="en-GB" sz="1800" dirty="0">
                <a:solidFill>
                  <a:srgbClr val="000000"/>
                </a:solidFill>
                <a:latin typeface="Calibri Light" panose="020F0302020204030204" pitchFamily="34" charset="0"/>
                <a:cs typeface="Calibri Light" panose="020F0302020204030204" pitchFamily="34" charset="0"/>
              </a:rPr>
              <a:t> </a:t>
            </a:r>
            <a:r>
              <a:rPr lang="en-GB" sz="1800" b="0" i="0" u="none" strike="noStrike" baseline="0" dirty="0">
                <a:solidFill>
                  <a:srgbClr val="000000"/>
                </a:solidFill>
                <a:latin typeface="Calibri Light" panose="020F0302020204030204" pitchFamily="34" charset="0"/>
                <a:cs typeface="Calibri Light" panose="020F0302020204030204" pitchFamily="34" charset="0"/>
              </a:rPr>
              <a:t>gives a great introduction to studying materials science at university, including what </a:t>
            </a:r>
            <a:r>
              <a:rPr lang="en-GB" sz="1800" b="0" i="0" u="none" strike="noStrike" baseline="0" dirty="0">
                <a:solidFill>
                  <a:srgbClr val="0070C0"/>
                </a:solidFill>
                <a:latin typeface="Calibri Light" panose="020F0302020204030204" pitchFamily="34" charset="0"/>
                <a:cs typeface="Calibri Light" panose="020F0302020204030204" pitchFamily="34" charset="0"/>
              </a:rPr>
              <a:t>degree programmes </a:t>
            </a:r>
            <a:r>
              <a:rPr lang="en-GB" sz="1800" b="0" i="0" u="none" strike="noStrike" baseline="0" dirty="0">
                <a:solidFill>
                  <a:srgbClr val="000000"/>
                </a:solidFill>
                <a:latin typeface="Calibri Light" panose="020F0302020204030204" pitchFamily="34" charset="0"/>
                <a:cs typeface="Calibri Light" panose="020F0302020204030204" pitchFamily="34" charset="0"/>
              </a:rPr>
              <a:t>are available and what subjects your courses will cover.</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4"/>
              </a:rPr>
              <a:t>Career Explorer </a:t>
            </a:r>
            <a:r>
              <a:rPr lang="en-GB" sz="1800" b="0" i="0" u="none" strike="noStrike" baseline="0" dirty="0">
                <a:solidFill>
                  <a:srgbClr val="000000"/>
                </a:solidFill>
                <a:latin typeface="Calibri Light" panose="020F0302020204030204" pitchFamily="34" charset="0"/>
                <a:cs typeface="Calibri Light" panose="020F0302020204030204" pitchFamily="34" charset="0"/>
              </a:rPr>
              <a:t>offers a good explanation of what a materials scientist does, including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salary</a:t>
            </a:r>
            <a:r>
              <a:rPr lang="en-GB" sz="1800" b="0" i="0" u="none" strike="noStrike" baseline="0" dirty="0">
                <a:solidFill>
                  <a:srgbClr val="000000"/>
                </a:solidFill>
                <a:latin typeface="Calibri Light" panose="020F0302020204030204" pitchFamily="34" charset="0"/>
                <a:cs typeface="Calibri Light" panose="020F0302020204030204" pitchFamily="34" charset="0"/>
              </a:rPr>
              <a:t> you can expect.</a:t>
            </a:r>
          </a:p>
          <a:p>
            <a:pPr marL="0" indent="0">
              <a:spcBef>
                <a:spcPts val="0"/>
              </a:spcBef>
              <a:buNone/>
            </a:pPr>
            <a:endParaRPr lang="en-GB" sz="18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0000"/>
                </a:solidFill>
                <a:latin typeface="Calibri Light" panose="020F0302020204030204" pitchFamily="34" charset="0"/>
                <a:cs typeface="Calibri Light" panose="020F0302020204030204" pitchFamily="34" charset="0"/>
                <a:hlinkClick r:id="rId5"/>
              </a:rPr>
              <a:t>Prospects</a:t>
            </a:r>
            <a:r>
              <a:rPr lang="en-GB" sz="1800" b="0" i="0" u="none" strike="noStrike" baseline="0" dirty="0">
                <a:solidFill>
                  <a:srgbClr val="000000"/>
                </a:solidFill>
                <a:latin typeface="Calibri Light" panose="020F0302020204030204" pitchFamily="34" charset="0"/>
                <a:cs typeface="Calibri Light" panose="020F0302020204030204" pitchFamily="34" charset="0"/>
              </a:rPr>
              <a:t> provides a list of </a:t>
            </a:r>
            <a:r>
              <a:rPr lang="en-GB" sz="1800" b="0" i="0" u="none" strike="noStrike" baseline="0" dirty="0">
                <a:solidFill>
                  <a:srgbClr val="0070C0"/>
                </a:solidFill>
                <a:latin typeface="Calibri Light" panose="020F0302020204030204" pitchFamily="34" charset="0"/>
                <a:cs typeface="Calibri Light" panose="020F0302020204030204" pitchFamily="34" charset="0"/>
              </a:rPr>
              <a:t>careers</a:t>
            </a:r>
            <a:r>
              <a:rPr lang="en-GB" sz="1800" b="0" i="0" u="none" strike="noStrike" baseline="0" dirty="0">
                <a:solidFill>
                  <a:srgbClr val="000000"/>
                </a:solidFill>
                <a:latin typeface="Calibri Light" panose="020F0302020204030204" pitchFamily="34" charset="0"/>
                <a:cs typeface="Calibri Light" panose="020F0302020204030204" pitchFamily="34" charset="0"/>
              </a:rPr>
              <a:t> open to graduates with a degree in materials science.</a:t>
            </a:r>
            <a:endParaRPr lang="en-US" sz="1800" b="1" dirty="0">
              <a:latin typeface="Calibri Light" panose="020F0302020204030204" pitchFamily="34" charset="0"/>
              <a:cs typeface="Calibri Light" panose="020F0302020204030204" pitchFamily="34" charset="0"/>
            </a:endParaRPr>
          </a:p>
        </p:txBody>
      </p:sp>
      <p:sp>
        <p:nvSpPr>
          <p:cNvPr id="8" name="Title 1">
            <a:extLst>
              <a:ext uri="{FF2B5EF4-FFF2-40B4-BE49-F238E27FC236}">
                <a16:creationId xmlns:a16="http://schemas.microsoft.com/office/drawing/2014/main" id="{6B5BC815-EDA5-4BA4-9BE1-E3514D5F0D69}"/>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pPr>
              <a:lnSpc>
                <a:spcPct val="120000"/>
              </a:lnSpc>
            </a:pPr>
            <a:r>
              <a:rPr lang="en-US" dirty="0">
                <a:latin typeface="Calibri Light" panose="020F0302020204030204" pitchFamily="34" charset="0"/>
                <a:cs typeface="Calibri Light" panose="020F0302020204030204" pitchFamily="34" charset="0"/>
              </a:rPr>
              <a:t>PATHWAY FROM SCHOOL TO MATERIALS SCIENCE</a:t>
            </a:r>
            <a:endParaRPr lang="en-US" i="1" dirty="0"/>
          </a:p>
        </p:txBody>
      </p:sp>
    </p:spTree>
    <p:extLst>
      <p:ext uri="{BB962C8B-B14F-4D97-AF65-F5344CB8AC3E}">
        <p14:creationId xmlns:p14="http://schemas.microsoft.com/office/powerpoint/2010/main" val="5594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A2A0A-4853-41B8-AFBA-6818E497D61D}"/>
              </a:ext>
            </a:extLst>
          </p:cNvPr>
          <p:cNvSpPr>
            <a:spLocks noGrp="1"/>
          </p:cNvSpPr>
          <p:nvPr>
            <p:ph type="title"/>
          </p:nvPr>
        </p:nvSpPr>
        <p:spPr/>
        <p:txBody>
          <a:bodyPr>
            <a:normAutofit/>
          </a:bodyPr>
          <a:lstStyle/>
          <a:p>
            <a:r>
              <a:rPr lang="en-GB" sz="4800" dirty="0">
                <a:latin typeface="Calibri Light" panose="020F0302020204030204" pitchFamily="34" charset="0"/>
                <a:cs typeface="Calibri Light" panose="020F0302020204030204" pitchFamily="34" charset="0"/>
              </a:rPr>
              <a:t>TALKING POINTS</a:t>
            </a:r>
          </a:p>
        </p:txBody>
      </p:sp>
      <p:pic>
        <p:nvPicPr>
          <p:cNvPr id="5" name="Content Placeholder 4" descr="A picture containing engine, worktable, miller, dining table&#10;&#10;Description automatically generated">
            <a:extLst>
              <a:ext uri="{FF2B5EF4-FFF2-40B4-BE49-F238E27FC236}">
                <a16:creationId xmlns:a16="http://schemas.microsoft.com/office/drawing/2014/main" id="{53595CFA-6B59-4498-ABAE-CDE472508CF5}"/>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0" y="4177596"/>
            <a:ext cx="12192000" cy="2680403"/>
          </a:xfrm>
        </p:spPr>
      </p:pic>
      <p:sp>
        <p:nvSpPr>
          <p:cNvPr id="6" name="TextBox 5">
            <a:extLst>
              <a:ext uri="{FF2B5EF4-FFF2-40B4-BE49-F238E27FC236}">
                <a16:creationId xmlns:a16="http://schemas.microsoft.com/office/drawing/2014/main" id="{A9842E9B-1080-4009-8E04-583BB75769E0}"/>
              </a:ext>
            </a:extLst>
          </p:cNvPr>
          <p:cNvSpPr txBox="1"/>
          <p:nvPr/>
        </p:nvSpPr>
        <p:spPr>
          <a:xfrm>
            <a:off x="742765" y="1590190"/>
            <a:ext cx="10706470" cy="2539157"/>
          </a:xfrm>
          <a:prstGeom prst="rect">
            <a:avLst/>
          </a:prstGeom>
          <a:solidFill>
            <a:schemeClr val="bg1">
              <a:lumMod val="95000"/>
            </a:schemeClr>
          </a:solidFill>
        </p:spPr>
        <p:txBody>
          <a:bodyPr wrap="square" rtlCol="0">
            <a:spAutoFit/>
          </a:bodyPr>
          <a:lstStyle/>
          <a:p>
            <a:pPr marL="342900" indent="-342900">
              <a:spcBef>
                <a:spcPts val="600"/>
              </a:spcBef>
              <a:buFont typeface="+mj-lt"/>
              <a:buAutoNum type="arabicPeriod"/>
            </a:pPr>
            <a:r>
              <a:rPr lang="en-GB" dirty="0">
                <a:solidFill>
                  <a:srgbClr val="00B0F0"/>
                </a:solidFill>
                <a:latin typeface="Calibri Light" panose="020F0302020204030204" pitchFamily="34" charset="0"/>
                <a:cs typeface="Calibri Light" panose="020F0302020204030204" pitchFamily="34" charset="0"/>
              </a:rPr>
              <a:t>How do you think school students benefit from visiting the ESRF? Would you like to visit? What would you gain from the experience?</a:t>
            </a:r>
          </a:p>
          <a:p>
            <a:pPr marL="342900" indent="-342900">
              <a:spcBef>
                <a:spcPts val="600"/>
              </a:spcBef>
              <a:buFont typeface="+mj-lt"/>
              <a:buAutoNum type="arabicPeriod"/>
            </a:pPr>
            <a:r>
              <a:rPr lang="en-GB" dirty="0">
                <a:solidFill>
                  <a:srgbClr val="0070C0"/>
                </a:solidFill>
                <a:latin typeface="Calibri Light" panose="020F0302020204030204" pitchFamily="34" charset="0"/>
                <a:cs typeface="Calibri Light" panose="020F0302020204030204" pitchFamily="34" charset="0"/>
              </a:rPr>
              <a:t>What skills and knowledge from physics, chemistry, biology, maths and computer science do you think materials scientists need? What other subjects do you think would be useful?</a:t>
            </a:r>
          </a:p>
          <a:p>
            <a:pPr marL="342900" indent="-342900">
              <a:spcBef>
                <a:spcPts val="600"/>
              </a:spcBef>
              <a:buFont typeface="+mj-lt"/>
              <a:buAutoNum type="arabicPeriod"/>
            </a:pPr>
            <a:r>
              <a:rPr lang="en-GB" dirty="0">
                <a:solidFill>
                  <a:srgbClr val="002060"/>
                </a:solidFill>
                <a:latin typeface="Calibri Light" panose="020F0302020204030204" pitchFamily="34" charset="0"/>
                <a:cs typeface="Calibri Light" panose="020F0302020204030204" pitchFamily="34" charset="0"/>
              </a:rPr>
              <a:t>What skills do you have that could contribute to a career in materials science? How could you develop these skills further?</a:t>
            </a:r>
          </a:p>
          <a:p>
            <a:pPr marL="342900" indent="-342900">
              <a:spcBef>
                <a:spcPts val="600"/>
              </a:spcBef>
              <a:buFont typeface="+mj-lt"/>
              <a:buAutoNum type="arabicPeriod"/>
            </a:pPr>
            <a:r>
              <a:rPr lang="en-GB" dirty="0">
                <a:solidFill>
                  <a:srgbClr val="7030A0"/>
                </a:solidFill>
                <a:latin typeface="Calibri Light" panose="020F0302020204030204" pitchFamily="34" charset="0"/>
                <a:cs typeface="Calibri Light" panose="020F0302020204030204" pitchFamily="34" charset="0"/>
              </a:rPr>
              <a:t>Considering the interdisciplinary nature of the field and the range of projects conducted at </a:t>
            </a:r>
            <a:r>
              <a:rPr lang="en-GB" dirty="0" err="1">
                <a:solidFill>
                  <a:srgbClr val="7030A0"/>
                </a:solidFill>
                <a:latin typeface="Calibri Light" panose="020F0302020204030204" pitchFamily="34" charset="0"/>
                <a:cs typeface="Calibri Light" panose="020F0302020204030204" pitchFamily="34" charset="0"/>
              </a:rPr>
              <a:t>XMaS</a:t>
            </a:r>
            <a:r>
              <a:rPr lang="en-GB" dirty="0">
                <a:solidFill>
                  <a:srgbClr val="7030A0"/>
                </a:solidFill>
                <a:latin typeface="Calibri Light" panose="020F0302020204030204" pitchFamily="34" charset="0"/>
                <a:cs typeface="Calibri Light" panose="020F0302020204030204" pitchFamily="34" charset="0"/>
              </a:rPr>
              <a:t>, what career options do you think are available for materials scientists, beyond pure research?</a:t>
            </a:r>
          </a:p>
        </p:txBody>
      </p:sp>
    </p:spTree>
    <p:extLst>
      <p:ext uri="{BB962C8B-B14F-4D97-AF65-F5344CB8AC3E}">
        <p14:creationId xmlns:p14="http://schemas.microsoft.com/office/powerpoint/2010/main" val="18069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C599-1EE2-44D8-9E32-3C40EB021C00}"/>
              </a:ext>
            </a:extLst>
          </p:cNvPr>
          <p:cNvSpPr>
            <a:spLocks noGrp="1"/>
          </p:cNvSpPr>
          <p:nvPr>
            <p:ph type="title"/>
          </p:nvPr>
        </p:nvSpPr>
        <p:spPr>
          <a:xfrm>
            <a:off x="838199" y="365125"/>
            <a:ext cx="10843727" cy="1325563"/>
          </a:xfrm>
        </p:spPr>
        <p:txBody>
          <a:bodyPr/>
          <a:lstStyle/>
          <a:p>
            <a:r>
              <a:rPr lang="en-GB" dirty="0">
                <a:latin typeface="Calibri Light" panose="020F0302020204030204" pitchFamily="34" charset="0"/>
                <a:cs typeface="Calibri Light" panose="020F0302020204030204" pitchFamily="34" charset="0"/>
              </a:rPr>
              <a:t>Dig deeper into the XMaS team’s research…</a:t>
            </a:r>
          </a:p>
        </p:txBody>
      </p:sp>
      <p:pic>
        <p:nvPicPr>
          <p:cNvPr id="5" name="Content Placeholder 4" descr="A picture containing text, indoor&#10;&#10;Description automatically generated">
            <a:extLst>
              <a:ext uri="{FF2B5EF4-FFF2-40B4-BE49-F238E27FC236}">
                <a16:creationId xmlns:a16="http://schemas.microsoft.com/office/drawing/2014/main" id="{98463BBF-26C4-498B-9850-228280FA86FF}"/>
              </a:ext>
            </a:extLst>
          </p:cNvPr>
          <p:cNvPicPr>
            <a:picLocks noGrp="1" noChangeAspect="1"/>
          </p:cNvPicPr>
          <p:nvPr>
            <p:ph idx="1"/>
          </p:nvPr>
        </p:nvPicPr>
        <p:blipFill>
          <a:blip r:embed="rId2"/>
          <a:stretch>
            <a:fillRect/>
          </a:stretch>
        </p:blipFill>
        <p:spPr>
          <a:xfrm>
            <a:off x="510074" y="1690688"/>
            <a:ext cx="3385008" cy="4803126"/>
          </a:xfrm>
        </p:spPr>
      </p:pic>
      <p:pic>
        <p:nvPicPr>
          <p:cNvPr id="7" name="Picture 6" descr="Text, letter&#10;&#10;Description automatically generated">
            <a:extLst>
              <a:ext uri="{FF2B5EF4-FFF2-40B4-BE49-F238E27FC236}">
                <a16:creationId xmlns:a16="http://schemas.microsoft.com/office/drawing/2014/main" id="{F514CA26-F7EF-4429-BF6D-21FC7E91EDE4}"/>
              </a:ext>
            </a:extLst>
          </p:cNvPr>
          <p:cNvPicPr>
            <a:picLocks noChangeAspect="1"/>
          </p:cNvPicPr>
          <p:nvPr/>
        </p:nvPicPr>
        <p:blipFill>
          <a:blip r:embed="rId3"/>
          <a:stretch>
            <a:fillRect/>
          </a:stretch>
        </p:blipFill>
        <p:spPr>
          <a:xfrm>
            <a:off x="8293240" y="1690688"/>
            <a:ext cx="3390272" cy="4801977"/>
          </a:xfrm>
          <a:prstGeom prst="rect">
            <a:avLst/>
          </a:prstGeom>
        </p:spPr>
      </p:pic>
      <p:sp>
        <p:nvSpPr>
          <p:cNvPr id="8" name="TextBox 7">
            <a:extLst>
              <a:ext uri="{FF2B5EF4-FFF2-40B4-BE49-F238E27FC236}">
                <a16:creationId xmlns:a16="http://schemas.microsoft.com/office/drawing/2014/main" id="{EF2483B9-F8B2-4878-91B7-E7D7C16B42D5}"/>
              </a:ext>
            </a:extLst>
          </p:cNvPr>
          <p:cNvSpPr txBox="1"/>
          <p:nvPr/>
        </p:nvSpPr>
        <p:spPr>
          <a:xfrm>
            <a:off x="4457397" y="2724219"/>
            <a:ext cx="3273527" cy="1631216"/>
          </a:xfrm>
          <a:prstGeom prst="rect">
            <a:avLst/>
          </a:prstGeom>
          <a:noFill/>
        </p:spPr>
        <p:txBody>
          <a:bodyPr wrap="square" rtlCol="0">
            <a:spAutoFit/>
          </a:bodyPr>
          <a:lstStyle/>
          <a:p>
            <a:pPr algn="ctr"/>
            <a:r>
              <a:rPr lang="en-GB" sz="2000" dirty="0">
                <a:latin typeface="Calibri Light" panose="020F0302020204030204" pitchFamily="34" charset="0"/>
                <a:cs typeface="Calibri Light" panose="020F0302020204030204" pitchFamily="34" charset="0"/>
              </a:rPr>
              <a:t>Download their article:</a:t>
            </a:r>
          </a:p>
          <a:p>
            <a:pPr algn="ctr"/>
            <a:endParaRPr lang="en-GB" sz="2000" dirty="0">
              <a:latin typeface="Calibri" panose="020F0502020204030204" pitchFamily="34" charset="0"/>
              <a:cs typeface="Calibri" panose="020F0502020204030204" pitchFamily="34" charset="0"/>
            </a:endParaRPr>
          </a:p>
          <a:p>
            <a:pPr algn="ctr"/>
            <a:r>
              <a:rPr lang="en-GB" sz="2000" dirty="0">
                <a:latin typeface="Calibri" panose="020F0502020204030204" pitchFamily="34" charset="0"/>
                <a:cs typeface="Calibri" panose="020F0502020204030204" pitchFamily="34" charset="0"/>
                <a:hlinkClick r:id="rId4" tooltip="https://futurumcareers.com/the-power-of-x-rays-in-materials-science"/>
              </a:rPr>
              <a:t>https://futurumcareers.com/the-power-of-x-rays-in-materials-science</a:t>
            </a:r>
            <a:endParaRPr lang="en-GB" sz="2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2F6A944-27D9-4DB2-B6A7-F8E452E14244}"/>
              </a:ext>
            </a:extLst>
          </p:cNvPr>
          <p:cNvSpPr txBox="1"/>
          <p:nvPr/>
        </p:nvSpPr>
        <p:spPr>
          <a:xfrm>
            <a:off x="4442428" y="4608135"/>
            <a:ext cx="3635267" cy="1323439"/>
          </a:xfrm>
          <a:prstGeom prst="rect">
            <a:avLst/>
          </a:prstGeom>
          <a:noFill/>
        </p:spPr>
        <p:txBody>
          <a:bodyPr wrap="square" rtlCol="0">
            <a:spAutoFit/>
          </a:bodyPr>
          <a:lstStyle/>
          <a:p>
            <a:pPr algn="ctr"/>
            <a:r>
              <a:rPr lang="en-GB" sz="2000" dirty="0">
                <a:latin typeface="Calibri Light" panose="020F0302020204030204" pitchFamily="34" charset="0"/>
                <a:cs typeface="Calibri Light" panose="020F0302020204030204" pitchFamily="34" charset="0"/>
              </a:rPr>
              <a:t>Download their activity sheet:</a:t>
            </a:r>
          </a:p>
          <a:p>
            <a:pPr algn="ctr"/>
            <a:endParaRPr lang="en-GB" sz="2000" dirty="0">
              <a:latin typeface="Calibri Light" panose="020F0302020204030204" pitchFamily="34" charset="0"/>
              <a:cs typeface="Calibri Light" panose="020F0302020204030204" pitchFamily="34" charset="0"/>
            </a:endParaRPr>
          </a:p>
          <a:p>
            <a:pPr algn="ctr"/>
            <a:r>
              <a:rPr lang="en-GB" sz="2000" dirty="0">
                <a:latin typeface="Calibri" panose="020F0502020204030204" pitchFamily="34" charset="0"/>
                <a:cs typeface="Calibri" panose="020F0502020204030204" pitchFamily="34" charset="0"/>
                <a:hlinkClick r:id="rId5" tooltip="https://futurumcareers.com/Tom_Hase_Activity_Sheet.pdf"/>
              </a:rPr>
              <a:t>https://futurumcareers.com/Tom_Hase_Activity_Sheet.pdf</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6703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ogo&#10;&#10;Description automatically generated">
            <a:extLst>
              <a:ext uri="{FF2B5EF4-FFF2-40B4-BE49-F238E27FC236}">
                <a16:creationId xmlns:a16="http://schemas.microsoft.com/office/drawing/2014/main" id="{40B459B7-D1B4-449C-AFEC-881EB2A1AC0A}"/>
              </a:ext>
            </a:extLst>
          </p:cNvPr>
          <p:cNvPicPr>
            <a:picLocks noGrp="1" noChangeAspect="1"/>
          </p:cNvPicPr>
          <p:nvPr>
            <p:ph idx="1"/>
          </p:nvPr>
        </p:nvPicPr>
        <p:blipFill>
          <a:blip r:embed="rId2"/>
          <a:stretch>
            <a:fillRect/>
          </a:stretch>
        </p:blipFill>
        <p:spPr>
          <a:xfrm>
            <a:off x="3877540" y="5348496"/>
            <a:ext cx="2567270" cy="1234410"/>
          </a:xfrm>
        </p:spPr>
      </p:pic>
      <p:pic>
        <p:nvPicPr>
          <p:cNvPr id="5" name="Picture 4" descr="Logo, company name&#10;&#10;Description automatically generated">
            <a:extLst>
              <a:ext uri="{FF2B5EF4-FFF2-40B4-BE49-F238E27FC236}">
                <a16:creationId xmlns:a16="http://schemas.microsoft.com/office/drawing/2014/main" id="{F547B345-F4D2-4A05-8D75-B635FE2D099D}"/>
              </a:ext>
            </a:extLst>
          </p:cNvPr>
          <p:cNvPicPr>
            <a:picLocks noChangeAspect="1"/>
          </p:cNvPicPr>
          <p:nvPr/>
        </p:nvPicPr>
        <p:blipFill>
          <a:blip r:embed="rId3"/>
          <a:stretch>
            <a:fillRect/>
          </a:stretch>
        </p:blipFill>
        <p:spPr>
          <a:xfrm>
            <a:off x="433916" y="1842246"/>
            <a:ext cx="3724964" cy="2095292"/>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99CF687E-F9C3-4B43-AD35-E54F3AD387E0}"/>
              </a:ext>
            </a:extLst>
          </p:cNvPr>
          <p:cNvPicPr>
            <a:picLocks noChangeAspect="1"/>
          </p:cNvPicPr>
          <p:nvPr/>
        </p:nvPicPr>
        <p:blipFill>
          <a:blip r:embed="rId4"/>
          <a:stretch>
            <a:fillRect/>
          </a:stretch>
        </p:blipFill>
        <p:spPr>
          <a:xfrm>
            <a:off x="8182466" y="5517019"/>
            <a:ext cx="3583846" cy="897364"/>
          </a:xfrm>
          <a:prstGeom prst="rect">
            <a:avLst/>
          </a:prstGeom>
        </p:spPr>
      </p:pic>
      <p:pic>
        <p:nvPicPr>
          <p:cNvPr id="11" name="Picture 10" descr="Logo&#10;&#10;Description automatically generated">
            <a:extLst>
              <a:ext uri="{FF2B5EF4-FFF2-40B4-BE49-F238E27FC236}">
                <a16:creationId xmlns:a16="http://schemas.microsoft.com/office/drawing/2014/main" id="{517A036D-0115-423E-A59F-7CB237A2A215}"/>
              </a:ext>
            </a:extLst>
          </p:cNvPr>
          <p:cNvPicPr>
            <a:picLocks noChangeAspect="1"/>
          </p:cNvPicPr>
          <p:nvPr/>
        </p:nvPicPr>
        <p:blipFill>
          <a:blip r:embed="rId5"/>
          <a:stretch>
            <a:fillRect/>
          </a:stretch>
        </p:blipFill>
        <p:spPr>
          <a:xfrm>
            <a:off x="350274" y="4503854"/>
            <a:ext cx="1789611" cy="2278689"/>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857AB9B4-9AD4-49A2-A17E-59BD8A90630E}"/>
              </a:ext>
            </a:extLst>
          </p:cNvPr>
          <p:cNvPicPr>
            <a:picLocks noChangeAspect="1"/>
          </p:cNvPicPr>
          <p:nvPr/>
        </p:nvPicPr>
        <p:blipFill>
          <a:blip r:embed="rId6"/>
          <a:stretch>
            <a:fillRect/>
          </a:stretch>
        </p:blipFill>
        <p:spPr>
          <a:xfrm>
            <a:off x="9473937" y="2477858"/>
            <a:ext cx="2198106" cy="1459680"/>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A46050DE-AC1A-4C19-AECD-28B8E527D1A3}"/>
              </a:ext>
            </a:extLst>
          </p:cNvPr>
          <p:cNvPicPr>
            <a:picLocks noChangeAspect="1"/>
          </p:cNvPicPr>
          <p:nvPr/>
        </p:nvPicPr>
        <p:blipFill>
          <a:blip r:embed="rId7"/>
          <a:stretch>
            <a:fillRect/>
          </a:stretch>
        </p:blipFill>
        <p:spPr>
          <a:xfrm>
            <a:off x="5024485" y="2786667"/>
            <a:ext cx="3583847" cy="914929"/>
          </a:xfrm>
          <a:prstGeom prst="rect">
            <a:avLst/>
          </a:prstGeom>
        </p:spPr>
      </p:pic>
    </p:spTree>
    <p:extLst>
      <p:ext uri="{BB962C8B-B14F-4D97-AF65-F5344CB8AC3E}">
        <p14:creationId xmlns:p14="http://schemas.microsoft.com/office/powerpoint/2010/main" val="414553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2" name="Rectangle 21">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0C5DE6-5F3A-423B-9A82-DF1194888C19}"/>
              </a:ext>
            </a:extLst>
          </p:cNvPr>
          <p:cNvSpPr>
            <a:spLocks noGrp="1"/>
          </p:cNvSpPr>
          <p:nvPr>
            <p:ph sz="half" idx="1"/>
          </p:nvPr>
        </p:nvSpPr>
        <p:spPr>
          <a:xfrm>
            <a:off x="353291" y="1633491"/>
            <a:ext cx="4363280" cy="4492101"/>
          </a:xfrm>
          <a:solidFill>
            <a:schemeClr val="bg1">
              <a:lumMod val="95000"/>
            </a:schemeClr>
          </a:solidFill>
        </p:spPr>
        <p:txBody>
          <a:bodyPr vert="horz" lIns="91440" tIns="45720" rIns="91440" bIns="45720" rtlCol="0">
            <a:normAutofit/>
          </a:bodyPr>
          <a:lstStyle/>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The </a:t>
            </a:r>
            <a:r>
              <a:rPr lang="en-GB" sz="1800" dirty="0">
                <a:solidFill>
                  <a:srgbClr val="0070C0"/>
                </a:solidFill>
                <a:latin typeface="Calibri Light" panose="020F0302020204030204" pitchFamily="34" charset="0"/>
                <a:cs typeface="Calibri Light" panose="020F0302020204030204" pitchFamily="34" charset="0"/>
              </a:rPr>
              <a:t>synchrotron</a:t>
            </a:r>
            <a:r>
              <a:rPr lang="en-GB" sz="1800" dirty="0">
                <a:solidFill>
                  <a:srgbClr val="000000"/>
                </a:solidFill>
                <a:latin typeface="Calibri Light" panose="020F0302020204030204" pitchFamily="34" charset="0"/>
                <a:cs typeface="Calibri Light" panose="020F0302020204030204" pitchFamily="34" charset="0"/>
              </a:rPr>
              <a:t> acts as a ‘</a:t>
            </a:r>
            <a:r>
              <a:rPr lang="en-GB" sz="1800" dirty="0">
                <a:solidFill>
                  <a:srgbClr val="0070C0"/>
                </a:solidFill>
                <a:latin typeface="Calibri Light" panose="020F0302020204030204" pitchFamily="34" charset="0"/>
                <a:cs typeface="Calibri Light" panose="020F0302020204030204" pitchFamily="34" charset="0"/>
              </a:rPr>
              <a:t>super-microscope</a:t>
            </a:r>
            <a:r>
              <a:rPr lang="en-GB" sz="1800" dirty="0">
                <a:solidFill>
                  <a:srgbClr val="000000"/>
                </a:solidFill>
                <a:latin typeface="Calibri Light" panose="020F0302020204030204" pitchFamily="34" charset="0"/>
                <a:cs typeface="Calibri Light" panose="020F0302020204030204" pitchFamily="34" charset="0"/>
              </a:rPr>
              <a:t>’, allowing researchers to shed light on the position and motion of atoms in any substance of interest. </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This enables them to examine the </a:t>
            </a:r>
            <a:r>
              <a:rPr lang="en-GB" sz="1800" dirty="0">
                <a:solidFill>
                  <a:srgbClr val="0070C0"/>
                </a:solidFill>
                <a:latin typeface="Calibri Light" panose="020F0302020204030204" pitchFamily="34" charset="0"/>
                <a:cs typeface="Calibri Light" panose="020F0302020204030204" pitchFamily="34" charset="0"/>
              </a:rPr>
              <a:t>behaviour</a:t>
            </a:r>
            <a:r>
              <a:rPr lang="en-GB" sz="1800" dirty="0">
                <a:solidFill>
                  <a:srgbClr val="000000"/>
                </a:solidFill>
                <a:latin typeface="Calibri Light" panose="020F0302020204030204" pitchFamily="34" charset="0"/>
                <a:cs typeface="Calibri Light" panose="020F0302020204030204" pitchFamily="34" charset="0"/>
              </a:rPr>
              <a:t> of minute and hidden objects, and to explore the </a:t>
            </a:r>
            <a:r>
              <a:rPr lang="en-GB" sz="1800" dirty="0">
                <a:solidFill>
                  <a:srgbClr val="0070C0"/>
                </a:solidFill>
                <a:latin typeface="Calibri Light" panose="020F0302020204030204" pitchFamily="34" charset="0"/>
                <a:cs typeface="Calibri Light" panose="020F0302020204030204" pitchFamily="34" charset="0"/>
              </a:rPr>
              <a:t>structures</a:t>
            </a:r>
            <a:r>
              <a:rPr lang="en-GB" sz="1800" dirty="0">
                <a:solidFill>
                  <a:srgbClr val="000000"/>
                </a:solidFill>
                <a:latin typeface="Calibri Light" panose="020F0302020204030204" pitchFamily="34" charset="0"/>
                <a:cs typeface="Calibri Light" panose="020F0302020204030204" pitchFamily="34" charset="0"/>
              </a:rPr>
              <a:t> of both inorganic and organic substances in very fine detail. </a:t>
            </a:r>
          </a:p>
          <a:p>
            <a:pPr marL="0" indent="0">
              <a:spcBef>
                <a:spcPts val="0"/>
              </a:spcBef>
              <a:buNone/>
            </a:pPr>
            <a:endParaRPr lang="en-GB" sz="18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800" dirty="0">
                <a:solidFill>
                  <a:srgbClr val="000000"/>
                </a:solidFill>
                <a:latin typeface="Calibri Light" panose="020F0302020204030204" pitchFamily="34" charset="0"/>
                <a:cs typeface="Calibri Light" panose="020F0302020204030204" pitchFamily="34" charset="0"/>
              </a:rPr>
              <a:t>So, what exactly is a synchrotron?</a:t>
            </a:r>
          </a:p>
          <a:p>
            <a:pPr marL="0" indent="0">
              <a:lnSpc>
                <a:spcPct val="90000"/>
              </a:lnSpc>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0" indent="0">
              <a:lnSpc>
                <a:spcPct val="90000"/>
              </a:lnSpc>
              <a:spcBef>
                <a:spcPts val="0"/>
              </a:spcBef>
              <a:buNone/>
            </a:pPr>
            <a:r>
              <a:rPr lang="en-US" sz="1800" b="0" i="0" u="none" strike="noStrike" baseline="0" dirty="0">
                <a:latin typeface="Calibri Light" panose="020F0302020204030204" pitchFamily="34" charset="0"/>
                <a:cs typeface="Calibri Light" panose="020F0302020204030204" pitchFamily="34" charset="0"/>
              </a:rPr>
              <a:t>A synchrotron is a machine that </a:t>
            </a:r>
            <a:r>
              <a:rPr lang="en-US" sz="1800" b="0" i="0" u="none" strike="noStrike" baseline="0" dirty="0">
                <a:solidFill>
                  <a:srgbClr val="0070C0"/>
                </a:solidFill>
                <a:latin typeface="Calibri Light" panose="020F0302020204030204" pitchFamily="34" charset="0"/>
                <a:cs typeface="Calibri Light" panose="020F0302020204030204" pitchFamily="34" charset="0"/>
              </a:rPr>
              <a:t>accelerates electrons</a:t>
            </a:r>
            <a:r>
              <a:rPr lang="en-US" sz="1800" b="0" i="0" u="none" strike="noStrike" baseline="0" dirty="0">
                <a:latin typeface="Calibri Light" panose="020F0302020204030204" pitchFamily="34" charset="0"/>
                <a:cs typeface="Calibri Light" panose="020F0302020204030204" pitchFamily="34" charset="0"/>
              </a:rPr>
              <a:t> inside a circular ring to speeds close to the speed of light and </a:t>
            </a:r>
            <a:r>
              <a:rPr lang="en-US" sz="1800" b="0" i="0" u="none" strike="noStrike" baseline="0" dirty="0">
                <a:solidFill>
                  <a:srgbClr val="0070C0"/>
                </a:solidFill>
                <a:latin typeface="Calibri Light" panose="020F0302020204030204" pitchFamily="34" charset="0"/>
                <a:cs typeface="Calibri Light" panose="020F0302020204030204" pitchFamily="34" charset="0"/>
              </a:rPr>
              <a:t>bends their paths</a:t>
            </a:r>
            <a:r>
              <a:rPr lang="en-US" sz="1800" b="0" i="0" u="none" strike="noStrike" baseline="0" dirty="0">
                <a:latin typeface="Calibri Light" panose="020F0302020204030204" pitchFamily="34" charset="0"/>
                <a:cs typeface="Calibri Light" panose="020F0302020204030204" pitchFamily="34" charset="0"/>
              </a:rPr>
              <a:t> using magnets. </a:t>
            </a:r>
          </a:p>
          <a:p>
            <a:pPr marL="0" indent="0">
              <a:lnSpc>
                <a:spcPct val="90000"/>
              </a:lnSpc>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719619"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Title 1">
            <a:extLst>
              <a:ext uri="{FF2B5EF4-FFF2-40B4-BE49-F238E27FC236}">
                <a16:creationId xmlns:a16="http://schemas.microsoft.com/office/drawing/2014/main" id="{92CBE2B9-193B-42AD-BC2B-0ACE1F3299AA}"/>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THE ESRF</a:t>
            </a:r>
            <a:endParaRPr lang="en-US" dirty="0"/>
          </a:p>
        </p:txBody>
      </p:sp>
    </p:spTree>
    <p:extLst>
      <p:ext uri="{BB962C8B-B14F-4D97-AF65-F5344CB8AC3E}">
        <p14:creationId xmlns:p14="http://schemas.microsoft.com/office/powerpoint/2010/main" val="39478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2" name="Rectangle 21">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3">
            <a:extLst>
              <a:ext uri="{28A0092B-C50C-407E-A947-70E740481C1C}">
                <a14:useLocalDpi xmlns:a14="http://schemas.microsoft.com/office/drawing/2010/main"/>
              </a:ext>
            </a:extLst>
          </a:blip>
          <a:srcRect/>
          <a:stretch/>
        </p:blipFill>
        <p:spPr>
          <a:xfrm>
            <a:off x="4719619"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3" name="Content Placeholder 2">
            <a:extLst>
              <a:ext uri="{FF2B5EF4-FFF2-40B4-BE49-F238E27FC236}">
                <a16:creationId xmlns:a16="http://schemas.microsoft.com/office/drawing/2014/main" id="{E90C5DE6-5F3A-423B-9A82-DF1194888C19}"/>
              </a:ext>
            </a:extLst>
          </p:cNvPr>
          <p:cNvSpPr>
            <a:spLocks noGrp="1"/>
          </p:cNvSpPr>
          <p:nvPr>
            <p:ph sz="half" idx="1"/>
          </p:nvPr>
        </p:nvSpPr>
        <p:spPr>
          <a:xfrm>
            <a:off x="353290" y="1677880"/>
            <a:ext cx="4366329" cy="4865009"/>
          </a:xfrm>
          <a:solidFill>
            <a:schemeClr val="bg1">
              <a:lumMod val="95000"/>
            </a:schemeClr>
          </a:solidFill>
        </p:spPr>
        <p:txBody>
          <a:bodyPr vert="horz" lIns="91440" tIns="45720" rIns="91440" bIns="45720" rtlCol="0">
            <a:noAutofit/>
          </a:bodyPr>
          <a:lstStyle/>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These electrons are not </a:t>
            </a:r>
            <a:r>
              <a:rPr lang="en-US" sz="1800" b="0" i="0" u="none" strike="noStrike" baseline="0" dirty="0">
                <a:solidFill>
                  <a:srgbClr val="0070C0"/>
                </a:solidFill>
                <a:latin typeface="Calibri Light" panose="020F0302020204030204" pitchFamily="34" charset="0"/>
                <a:cs typeface="Calibri Light" panose="020F0302020204030204" pitchFamily="34" charset="0"/>
              </a:rPr>
              <a:t>accelerated</a:t>
            </a:r>
            <a:r>
              <a:rPr lang="en-US" sz="1800" b="0" i="0" u="none" strike="noStrike" baseline="0" dirty="0">
                <a:latin typeface="Calibri Light" panose="020F0302020204030204" pitchFamily="34" charset="0"/>
                <a:cs typeface="Calibri Light" panose="020F0302020204030204" pitchFamily="34" charset="0"/>
              </a:rPr>
              <a:t> to make them go faster, but to </a:t>
            </a:r>
            <a:r>
              <a:rPr lang="en-US" sz="1800" b="0" i="0" u="none" strike="noStrike" baseline="0" dirty="0">
                <a:solidFill>
                  <a:srgbClr val="0070C0"/>
                </a:solidFill>
                <a:latin typeface="Calibri Light" panose="020F0302020204030204" pitchFamily="34" charset="0"/>
                <a:cs typeface="Calibri Light" panose="020F0302020204030204" pitchFamily="34" charset="0"/>
              </a:rPr>
              <a:t>bend them </a:t>
            </a:r>
            <a:r>
              <a:rPr lang="en-US" sz="1800" b="0" i="0" u="none" strike="noStrike" baseline="0" dirty="0">
                <a:latin typeface="Calibri Light" panose="020F0302020204030204" pitchFamily="34" charset="0"/>
                <a:cs typeface="Calibri Light" panose="020F0302020204030204" pitchFamily="34" charset="0"/>
              </a:rPr>
              <a:t>in a circular trajectory, in the same way you feel acceleration, or force (</a:t>
            </a:r>
            <a:r>
              <a:rPr lang="en-US" sz="1800" b="0" i="0" u="none" strike="noStrike" baseline="0" dirty="0">
                <a:solidFill>
                  <a:srgbClr val="0070C0"/>
                </a:solidFill>
                <a:latin typeface="Calibri Light" panose="020F0302020204030204" pitchFamily="34" charset="0"/>
                <a:cs typeface="Calibri Light" panose="020F0302020204030204" pitchFamily="34" charset="0"/>
              </a:rPr>
              <a:t>F = m a</a:t>
            </a:r>
            <a:r>
              <a:rPr lang="en-US" sz="1800" b="0" i="0" u="none" strike="noStrike" baseline="0" dirty="0">
                <a:latin typeface="Calibri Light" panose="020F0302020204030204" pitchFamily="34" charset="0"/>
                <a:cs typeface="Calibri Light" panose="020F0302020204030204" pitchFamily="34" charset="0"/>
              </a:rPr>
              <a:t>), when you take a sharp turn in a car.</a:t>
            </a:r>
          </a:p>
          <a:p>
            <a:pPr marL="0" indent="0">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When these high-energy electrons change direction, they </a:t>
            </a:r>
            <a:r>
              <a:rPr lang="en-US" sz="1800" b="0" i="0" u="none" strike="noStrike" baseline="0" dirty="0">
                <a:solidFill>
                  <a:srgbClr val="0070C0"/>
                </a:solidFill>
                <a:latin typeface="Calibri Light" panose="020F0302020204030204" pitchFamily="34" charset="0"/>
                <a:cs typeface="Calibri Light" panose="020F0302020204030204" pitchFamily="34" charset="0"/>
              </a:rPr>
              <a:t>emit electromagnetic radiation</a:t>
            </a:r>
            <a:r>
              <a:rPr lang="en-US" sz="1800" b="0" i="0" u="none" strike="noStrike" baseline="0" dirty="0">
                <a:latin typeface="Calibri Light" panose="020F0302020204030204" pitchFamily="34" charset="0"/>
                <a:cs typeface="Calibri Light" panose="020F0302020204030204" pitchFamily="34" charset="0"/>
              </a:rPr>
              <a:t> which, due to their speed, results in many </a:t>
            </a:r>
            <a:r>
              <a:rPr lang="en-US" sz="1800" b="0" i="0" u="none" strike="noStrike" baseline="0" dirty="0">
                <a:solidFill>
                  <a:srgbClr val="0070C0"/>
                </a:solidFill>
                <a:latin typeface="Calibri Light" panose="020F0302020204030204" pitchFamily="34" charset="0"/>
                <a:cs typeface="Calibri Light" panose="020F0302020204030204" pitchFamily="34" charset="0"/>
              </a:rPr>
              <a:t>high-power X-rays </a:t>
            </a:r>
            <a:r>
              <a:rPr lang="en-US" sz="1800" b="0" i="0" u="none" strike="noStrike" baseline="0" dirty="0">
                <a:latin typeface="Calibri Light" panose="020F0302020204030204" pitchFamily="34" charset="0"/>
                <a:cs typeface="Calibri Light" panose="020F0302020204030204" pitchFamily="34" charset="0"/>
              </a:rPr>
              <a:t>being produced.</a:t>
            </a:r>
          </a:p>
          <a:p>
            <a:pPr marL="0" indent="0">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These X-rays are directed into structures off the main ring, called </a:t>
            </a:r>
            <a:r>
              <a:rPr lang="en-US" sz="1800" b="0" i="0" u="none" strike="noStrike" baseline="0" dirty="0">
                <a:solidFill>
                  <a:srgbClr val="0070C0"/>
                </a:solidFill>
                <a:latin typeface="Calibri Light" panose="020F0302020204030204" pitchFamily="34" charset="0"/>
                <a:cs typeface="Calibri Light" panose="020F0302020204030204" pitchFamily="34" charset="0"/>
              </a:rPr>
              <a:t>beamlines</a:t>
            </a:r>
            <a:r>
              <a:rPr lang="en-US" sz="1800" b="0" i="0" u="none" strike="noStrike" baseline="0" dirty="0">
                <a:latin typeface="Calibri Light" panose="020F0302020204030204" pitchFamily="34" charset="0"/>
                <a:cs typeface="Calibri Light" panose="020F0302020204030204" pitchFamily="34" charset="0"/>
              </a:rPr>
              <a:t>, and are used in </a:t>
            </a:r>
            <a:r>
              <a:rPr lang="en-US" sz="1800" b="0" i="0" u="none" strike="noStrike" baseline="0" dirty="0">
                <a:solidFill>
                  <a:srgbClr val="0070C0"/>
                </a:solidFill>
                <a:latin typeface="Calibri Light" panose="020F0302020204030204" pitchFamily="34" charset="0"/>
                <a:cs typeface="Calibri Light" panose="020F0302020204030204" pitchFamily="34" charset="0"/>
              </a:rPr>
              <a:t>experiments</a:t>
            </a:r>
            <a:r>
              <a:rPr lang="en-US" sz="1800" b="0" i="0" u="none" strike="noStrike" baseline="0" dirty="0">
                <a:latin typeface="Calibri Light" panose="020F0302020204030204" pitchFamily="34" charset="0"/>
                <a:cs typeface="Calibri Light" panose="020F0302020204030204" pitchFamily="34" charset="0"/>
              </a:rPr>
              <a:t>. Each beamline is configured slightly differently and targeted at specific scientific research areas. </a:t>
            </a:r>
          </a:p>
          <a:p>
            <a:pPr marL="0" indent="0">
              <a:lnSpc>
                <a:spcPct val="110000"/>
              </a:lnSpc>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0" indent="0">
              <a:lnSpc>
                <a:spcPct val="110000"/>
              </a:lnSpc>
              <a:spcBef>
                <a:spcPts val="0"/>
              </a:spcBef>
              <a:buNone/>
            </a:pPr>
            <a:endParaRPr lang="en-US" sz="1200" b="0" i="0" u="none" strike="noStrike" baseline="0" dirty="0">
              <a:latin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4A39E623-4540-4943-94E5-B8D8A71FEF20}"/>
              </a:ext>
            </a:extLst>
          </p:cNvPr>
          <p:cNvSpPr>
            <a:spLocks noGrp="1"/>
          </p:cNvSpPr>
          <p:nvPr>
            <p:ph type="title"/>
          </p:nvPr>
        </p:nvSpPr>
        <p:spPr>
          <a:xfrm>
            <a:off x="353291" y="365125"/>
            <a:ext cx="4366328" cy="1099691"/>
          </a:xfrm>
          <a:solidFill>
            <a:schemeClr val="bg1">
              <a:lumMod val="95000"/>
            </a:schemeClr>
          </a:solidFill>
        </p:spPr>
        <p:txBody>
          <a:bodyPr vert="horz" lIns="91440" tIns="45720" rIns="91440" bIns="45720" rtlCol="0" anchor="ctr">
            <a:normAutofit fontScale="90000"/>
          </a:bodyPr>
          <a:lstStyle/>
          <a:p>
            <a:r>
              <a:rPr lang="en-US" dirty="0">
                <a:latin typeface="Calibri Light" panose="020F0302020204030204" pitchFamily="34" charset="0"/>
                <a:cs typeface="Calibri Light" panose="020F0302020204030204" pitchFamily="34" charset="0"/>
              </a:rPr>
              <a:t>WHAT IS A SYNCHROTRON?</a:t>
            </a:r>
            <a:endParaRPr lang="en-US" i="1" dirty="0"/>
          </a:p>
        </p:txBody>
      </p:sp>
    </p:spTree>
    <p:extLst>
      <p:ext uri="{BB962C8B-B14F-4D97-AF65-F5344CB8AC3E}">
        <p14:creationId xmlns:p14="http://schemas.microsoft.com/office/powerpoint/2010/main" val="11358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2" name="Rectangle 21">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rotWithShape="1">
          <a:blip r:embed="rId2">
            <a:extLst>
              <a:ext uri="{28A0092B-C50C-407E-A947-70E740481C1C}">
                <a14:useLocalDpi xmlns:a14="http://schemas.microsoft.com/office/drawing/2010/main"/>
              </a:ext>
            </a:extLst>
          </a:blip>
          <a:src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60399" y="1653599"/>
            <a:ext cx="4366329" cy="5057919"/>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There are three definitions of a beamline: </a:t>
            </a:r>
          </a:p>
          <a:p>
            <a:pPr marL="0" indent="0">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457200" indent="-342900">
              <a:spcBef>
                <a:spcPts val="0"/>
              </a:spcBef>
              <a:buFont typeface="+mj-lt"/>
              <a:buAutoNum type="arabicPeriod"/>
            </a:pPr>
            <a:r>
              <a:rPr lang="en-US" sz="1800" dirty="0">
                <a:latin typeface="Calibri Light" panose="020F0302020204030204" pitchFamily="34" charset="0"/>
                <a:cs typeface="Calibri Light" panose="020F0302020204030204" pitchFamily="34" charset="0"/>
              </a:rPr>
              <a:t>A</a:t>
            </a:r>
            <a:r>
              <a:rPr lang="en-US" sz="1800" b="0" i="0" u="none" strike="noStrike" baseline="0" dirty="0">
                <a:latin typeface="Calibri Light" panose="020F0302020204030204" pitchFamily="34" charset="0"/>
                <a:cs typeface="Calibri Light" panose="020F0302020204030204" pitchFamily="34" charset="0"/>
              </a:rPr>
              <a:t> </a:t>
            </a:r>
            <a:r>
              <a:rPr lang="en-US" sz="1800" b="0" i="0" u="none" strike="noStrike" baseline="0" dirty="0">
                <a:solidFill>
                  <a:srgbClr val="0070C0"/>
                </a:solidFill>
                <a:latin typeface="Calibri Light" panose="020F0302020204030204" pitchFamily="34" charset="0"/>
                <a:cs typeface="Calibri Light" panose="020F0302020204030204" pitchFamily="34" charset="0"/>
              </a:rPr>
              <a:t>physical space </a:t>
            </a:r>
            <a:r>
              <a:rPr lang="en-US" sz="1800" b="0" i="0" u="none" strike="noStrike" baseline="0" dirty="0">
                <a:latin typeface="Calibri Light" panose="020F0302020204030204" pitchFamily="34" charset="0"/>
                <a:cs typeface="Calibri Light" panose="020F0302020204030204" pitchFamily="34" charset="0"/>
              </a:rPr>
              <a:t>within the ESRF’s experimental hall, consisting of an optics cabin, an experimental cabin and a control cabin.</a:t>
            </a:r>
          </a:p>
          <a:p>
            <a:pPr marL="457200" indent="-342900">
              <a:spcBef>
                <a:spcPts val="0"/>
              </a:spcBef>
              <a:buFont typeface="+mj-lt"/>
              <a:buAutoNum type="arabicPeriod"/>
            </a:pPr>
            <a:endParaRPr lang="en-US" sz="1800" b="0" i="0" u="none" strike="noStrike" baseline="0" dirty="0">
              <a:latin typeface="Calibri Light" panose="020F0302020204030204" pitchFamily="34" charset="0"/>
              <a:cs typeface="Calibri Light" panose="020F0302020204030204" pitchFamily="34" charset="0"/>
            </a:endParaRPr>
          </a:p>
          <a:p>
            <a:pPr marL="457200" indent="-342900">
              <a:spcBef>
                <a:spcPts val="0"/>
              </a:spcBef>
              <a:buFont typeface="+mj-lt"/>
              <a:buAutoNum type="arabicPeriod"/>
            </a:pPr>
            <a:r>
              <a:rPr lang="en-US" sz="1800" dirty="0">
                <a:solidFill>
                  <a:srgbClr val="0070C0"/>
                </a:solidFill>
                <a:latin typeface="Calibri Light" panose="020F0302020204030204" pitchFamily="34" charset="0"/>
                <a:cs typeface="Calibri Light" panose="020F0302020204030204" pitchFamily="34" charset="0"/>
              </a:rPr>
              <a:t>E</a:t>
            </a:r>
            <a:r>
              <a:rPr lang="en-US" sz="1800" b="0" i="0" u="none" strike="noStrike" baseline="0" dirty="0">
                <a:solidFill>
                  <a:srgbClr val="0070C0"/>
                </a:solidFill>
                <a:latin typeface="Calibri Light" panose="020F0302020204030204" pitchFamily="34" charset="0"/>
                <a:cs typeface="Calibri Light" panose="020F0302020204030204" pitchFamily="34" charset="0"/>
              </a:rPr>
              <a:t>quipment</a:t>
            </a:r>
            <a:r>
              <a:rPr lang="en-US" sz="1800" b="0" i="0" u="none" strike="noStrike" baseline="0" dirty="0">
                <a:latin typeface="Calibri Light" panose="020F0302020204030204" pitchFamily="34" charset="0"/>
                <a:cs typeface="Calibri Light" panose="020F0302020204030204" pitchFamily="34" charset="0"/>
              </a:rPr>
              <a:t> that brings the X-ray beam to the material being studied and records the findings.</a:t>
            </a:r>
          </a:p>
          <a:p>
            <a:pPr marL="457200" indent="-342900">
              <a:spcBef>
                <a:spcPts val="0"/>
              </a:spcBef>
              <a:buFont typeface="+mj-lt"/>
              <a:buAutoNum type="arabicPeriod"/>
            </a:pPr>
            <a:endParaRPr lang="en-US" sz="1800" b="0" i="0" u="none" strike="noStrike" baseline="0" dirty="0">
              <a:latin typeface="Calibri Light" panose="020F0302020204030204" pitchFamily="34" charset="0"/>
              <a:cs typeface="Calibri Light" panose="020F0302020204030204" pitchFamily="34" charset="0"/>
            </a:endParaRPr>
          </a:p>
          <a:p>
            <a:pPr marL="457200" indent="-342900">
              <a:spcBef>
                <a:spcPts val="0"/>
              </a:spcBef>
              <a:buFont typeface="+mj-lt"/>
              <a:buAutoNum type="arabicPeriod"/>
            </a:pPr>
            <a:r>
              <a:rPr lang="en-US" sz="1800" dirty="0">
                <a:latin typeface="Calibri Light" panose="020F0302020204030204" pitchFamily="34" charset="0"/>
                <a:cs typeface="Calibri Light" panose="020F0302020204030204" pitchFamily="34" charset="0"/>
              </a:rPr>
              <a:t>A</a:t>
            </a:r>
            <a:r>
              <a:rPr lang="en-US" sz="1800" b="0" i="0" u="none" strike="noStrike" baseline="0" dirty="0">
                <a:latin typeface="Calibri Light" panose="020F0302020204030204" pitchFamily="34" charset="0"/>
                <a:cs typeface="Calibri Light" panose="020F0302020204030204" pitchFamily="34" charset="0"/>
              </a:rPr>
              <a:t> </a:t>
            </a:r>
            <a:r>
              <a:rPr lang="en-US" sz="1800" b="0" i="0" u="none" strike="noStrike" baseline="0" dirty="0">
                <a:solidFill>
                  <a:srgbClr val="0070C0"/>
                </a:solidFill>
                <a:latin typeface="Calibri Light" panose="020F0302020204030204" pitchFamily="34" charset="0"/>
                <a:cs typeface="Calibri Light" panose="020F0302020204030204" pitchFamily="34" charset="0"/>
              </a:rPr>
              <a:t>research space </a:t>
            </a:r>
            <a:r>
              <a:rPr lang="en-US" sz="1800" b="0" i="0" u="none" strike="noStrike" baseline="0" dirty="0">
                <a:latin typeface="Calibri Light" panose="020F0302020204030204" pitchFamily="34" charset="0"/>
                <a:cs typeface="Calibri Light" panose="020F0302020204030204" pitchFamily="34" charset="0"/>
              </a:rPr>
              <a:t>in which experiments are done in collaboration.</a:t>
            </a:r>
          </a:p>
          <a:p>
            <a:pPr marL="114300" indent="0">
              <a:spcBef>
                <a:spcPts val="0"/>
              </a:spcBef>
              <a:buNone/>
            </a:pPr>
            <a:endParaRPr lang="en-US" sz="1800" dirty="0">
              <a:latin typeface="Calibri Light" panose="020F0302020204030204" pitchFamily="34" charset="0"/>
              <a:cs typeface="Calibri Light" panose="020F0302020204030204" pitchFamily="34" charset="0"/>
            </a:endParaRPr>
          </a:p>
          <a:p>
            <a:pPr marL="11430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Each beamline at the ESRF is home to a particular research team who uses the X-rays produced by the synchrotron for their own areas of research. </a:t>
            </a:r>
          </a:p>
        </p:txBody>
      </p:sp>
      <p:sp>
        <p:nvSpPr>
          <p:cNvPr id="8" name="Title 1">
            <a:extLst>
              <a:ext uri="{FF2B5EF4-FFF2-40B4-BE49-F238E27FC236}">
                <a16:creationId xmlns:a16="http://schemas.microsoft.com/office/drawing/2014/main" id="{2F562229-8D73-47F0-9196-AF8C4A17153E}"/>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WHAT IS A BEAMLINE?</a:t>
            </a:r>
            <a:endParaRPr lang="en-US" i="1" dirty="0"/>
          </a:p>
        </p:txBody>
      </p:sp>
    </p:spTree>
    <p:extLst>
      <p:ext uri="{BB962C8B-B14F-4D97-AF65-F5344CB8AC3E}">
        <p14:creationId xmlns:p14="http://schemas.microsoft.com/office/powerpoint/2010/main" val="41543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1000"/>
                                        <p:tgtEl>
                                          <p:spTgt spid="7">
                                            <p:txEl>
                                              <p:pRg st="8" end="8"/>
                                            </p:txEl>
                                          </p:spTgt>
                                        </p:tgtEl>
                                      </p:cBhvr>
                                    </p:animEffect>
                                    <p:anim calcmode="lin" valueType="num">
                                      <p:cBhvr>
                                        <p:cTn id="36"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2" name="Rectangle 21">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rotWithShape="1">
          <a:blip r:embed="rId2">
            <a:extLst>
              <a:ext uri="{28A0092B-C50C-407E-A947-70E740481C1C}">
                <a14:useLocalDpi xmlns:a14="http://schemas.microsoft.com/office/drawing/2010/main"/>
              </a:ext>
            </a:extLst>
          </a:blip>
          <a:src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Content Placeholder 2">
            <a:extLst>
              <a:ext uri="{FF2B5EF4-FFF2-40B4-BE49-F238E27FC236}">
                <a16:creationId xmlns:a16="http://schemas.microsoft.com/office/drawing/2014/main" id="{29D212DC-62F2-43C1-8B4F-D66A4E84CB8C}"/>
              </a:ext>
            </a:extLst>
          </p:cNvPr>
          <p:cNvSpPr txBox="1">
            <a:spLocks/>
          </p:cNvSpPr>
          <p:nvPr/>
        </p:nvSpPr>
        <p:spPr>
          <a:xfrm>
            <a:off x="360399" y="1653600"/>
            <a:ext cx="4366329" cy="4614036"/>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One such beamline hosts the </a:t>
            </a:r>
            <a:r>
              <a:rPr lang="en-US" sz="1800" b="0" i="0" u="none" strike="noStrike" baseline="0" dirty="0">
                <a:solidFill>
                  <a:srgbClr val="0070C0"/>
                </a:solidFill>
                <a:latin typeface="Calibri Light" panose="020F0302020204030204" pitchFamily="34" charset="0"/>
                <a:cs typeface="Calibri Light" panose="020F0302020204030204" pitchFamily="34" charset="0"/>
              </a:rPr>
              <a:t>X-ray Materials Science</a:t>
            </a:r>
            <a:r>
              <a:rPr lang="en-US" sz="1800" b="0" i="0" u="none" strike="noStrike" baseline="0" dirty="0">
                <a:latin typeface="Calibri Light" panose="020F0302020204030204" pitchFamily="34" charset="0"/>
                <a:cs typeface="Calibri Light" panose="020F0302020204030204" pitchFamily="34" charset="0"/>
              </a:rPr>
              <a:t>, or </a:t>
            </a:r>
            <a:r>
              <a:rPr lang="en-US" sz="1800" b="0" i="0" u="none" strike="noStrike" baseline="0" dirty="0" err="1">
                <a:solidFill>
                  <a:srgbClr val="0070C0"/>
                </a:solidFill>
                <a:latin typeface="Calibri Light" panose="020F0302020204030204" pitchFamily="34" charset="0"/>
                <a:cs typeface="Calibri Light" panose="020F0302020204030204" pitchFamily="34" charset="0"/>
              </a:rPr>
              <a:t>XMaS</a:t>
            </a:r>
            <a:r>
              <a:rPr lang="en-US" sz="1800" b="0" i="0" u="none" strike="noStrike" baseline="0" dirty="0">
                <a:latin typeface="Calibri Light" panose="020F0302020204030204" pitchFamily="34" charset="0"/>
                <a:cs typeface="Calibri Light" panose="020F0302020204030204" pitchFamily="34" charset="0"/>
              </a:rPr>
              <a:t>, research project.</a:t>
            </a:r>
          </a:p>
          <a:p>
            <a:pPr marL="0" indent="0">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err="1">
                <a:latin typeface="Calibri Light" panose="020F0302020204030204" pitchFamily="34" charset="0"/>
                <a:cs typeface="Calibri Light" panose="020F0302020204030204" pitchFamily="34" charset="0"/>
              </a:rPr>
              <a:t>XMaS</a:t>
            </a:r>
            <a:r>
              <a:rPr lang="en-US" sz="1800" b="0" i="0" u="none" strike="noStrike" baseline="0" dirty="0">
                <a:latin typeface="Calibri Light" panose="020F0302020204030204" pitchFamily="34" charset="0"/>
                <a:cs typeface="Calibri Light" panose="020F0302020204030204" pitchFamily="34" charset="0"/>
              </a:rPr>
              <a:t> is the ESRF beamline that supports the </a:t>
            </a:r>
            <a:r>
              <a:rPr lang="en-US" sz="1800" b="0" i="0" u="none" strike="noStrike" baseline="0" dirty="0">
                <a:solidFill>
                  <a:srgbClr val="0070C0"/>
                </a:solidFill>
                <a:latin typeface="Calibri Light" panose="020F0302020204030204" pitchFamily="34" charset="0"/>
                <a:cs typeface="Calibri Light" panose="020F0302020204030204" pitchFamily="34" charset="0"/>
              </a:rPr>
              <a:t>UK materials science communities</a:t>
            </a:r>
            <a:r>
              <a:rPr lang="en-US" sz="1800" b="0" i="0" u="none" strike="noStrike" baseline="0" dirty="0">
                <a:latin typeface="Calibri Light" panose="020F0302020204030204" pitchFamily="34" charset="0"/>
                <a:cs typeface="Calibri Light" panose="020F0302020204030204" pitchFamily="34" charset="0"/>
              </a:rPr>
              <a:t>. Though the </a:t>
            </a:r>
            <a:r>
              <a:rPr lang="en-US" sz="1800" b="0" i="0" u="none" strike="noStrike" baseline="0" dirty="0" err="1">
                <a:latin typeface="Calibri Light" panose="020F0302020204030204" pitchFamily="34" charset="0"/>
                <a:cs typeface="Calibri Light" panose="020F0302020204030204" pitchFamily="34" charset="0"/>
              </a:rPr>
              <a:t>XMaS</a:t>
            </a:r>
            <a:r>
              <a:rPr lang="en-US" sz="1800" b="0" i="0" u="none" strike="noStrike" baseline="0" dirty="0">
                <a:latin typeface="Calibri Light" panose="020F0302020204030204" pitchFamily="34" charset="0"/>
                <a:cs typeface="Calibri Light" panose="020F0302020204030204" pitchFamily="34" charset="0"/>
              </a:rPr>
              <a:t> beamline principally investigates materials science, this does not mean the research exclusively involves materials scientists. </a:t>
            </a:r>
          </a:p>
          <a:p>
            <a:pPr marL="0" indent="0">
              <a:spcBef>
                <a:spcPts val="0"/>
              </a:spcBef>
              <a:buNone/>
            </a:pPr>
            <a:endParaRPr lang="en-US" sz="1800" dirty="0">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a:solidFill>
                  <a:srgbClr val="009999"/>
                </a:solidFill>
                <a:latin typeface="Calibri Light" panose="020F0302020204030204" pitchFamily="34" charset="0"/>
                <a:cs typeface="Calibri Light" panose="020F0302020204030204" pitchFamily="34" charset="0"/>
              </a:rPr>
              <a:t>“Materials science can be a surprisingly broad term,” </a:t>
            </a:r>
            <a:r>
              <a:rPr lang="en-US" sz="1800" b="0" i="0" u="none" strike="noStrike" baseline="0" dirty="0">
                <a:latin typeface="Calibri Light" panose="020F0302020204030204" pitchFamily="34" charset="0"/>
                <a:cs typeface="Calibri Light" panose="020F0302020204030204" pitchFamily="34" charset="0"/>
              </a:rPr>
              <a:t>says Professor Tom </a:t>
            </a:r>
            <a:r>
              <a:rPr lang="en-US" sz="1800" b="0" i="0" u="none" strike="noStrike" baseline="0" dirty="0" err="1">
                <a:latin typeface="Calibri Light" panose="020F0302020204030204" pitchFamily="34" charset="0"/>
                <a:cs typeface="Calibri Light" panose="020F0302020204030204" pitchFamily="34" charset="0"/>
              </a:rPr>
              <a:t>Hase</a:t>
            </a:r>
            <a:r>
              <a:rPr lang="en-US" sz="1800" b="0" i="0" u="none" strike="noStrike" baseline="0" dirty="0">
                <a:latin typeface="Calibri Light" panose="020F0302020204030204" pitchFamily="34" charset="0"/>
                <a:cs typeface="Calibri Light" panose="020F0302020204030204" pitchFamily="34" charset="0"/>
              </a:rPr>
              <a:t>, the co-director of </a:t>
            </a:r>
            <a:r>
              <a:rPr lang="en-US" sz="1800" b="0" i="0" u="none" strike="noStrike" baseline="0" dirty="0" err="1">
                <a:latin typeface="Calibri Light" panose="020F0302020204030204" pitchFamily="34" charset="0"/>
                <a:cs typeface="Calibri Light" panose="020F0302020204030204" pitchFamily="34" charset="0"/>
              </a:rPr>
              <a:t>XMaS</a:t>
            </a:r>
            <a:r>
              <a:rPr lang="en-US" sz="1800" b="0" i="0" u="none" strike="noStrike" baseline="0" dirty="0">
                <a:latin typeface="Calibri Light" panose="020F0302020204030204" pitchFamily="34" charset="0"/>
                <a:cs typeface="Calibri Light" panose="020F0302020204030204" pitchFamily="34" charset="0"/>
              </a:rPr>
              <a:t>. </a:t>
            </a:r>
            <a:r>
              <a:rPr lang="en-US" sz="1800" b="0" i="0" u="none" strike="noStrike" baseline="0" dirty="0">
                <a:solidFill>
                  <a:srgbClr val="009999"/>
                </a:solidFill>
                <a:latin typeface="Calibri Light" panose="020F0302020204030204" pitchFamily="34" charset="0"/>
                <a:cs typeface="Calibri Light" panose="020F0302020204030204" pitchFamily="34" charset="0"/>
              </a:rPr>
              <a:t>“At </a:t>
            </a:r>
            <a:r>
              <a:rPr lang="en-US" sz="1800" b="0" i="0" u="none" strike="noStrike" baseline="0" dirty="0" err="1">
                <a:solidFill>
                  <a:srgbClr val="009999"/>
                </a:solidFill>
                <a:latin typeface="Calibri Light" panose="020F0302020204030204" pitchFamily="34" charset="0"/>
                <a:cs typeface="Calibri Light" panose="020F0302020204030204" pitchFamily="34" charset="0"/>
              </a:rPr>
              <a:t>XMaS</a:t>
            </a:r>
            <a:r>
              <a:rPr lang="en-US" sz="1800" dirty="0">
                <a:solidFill>
                  <a:srgbClr val="009999"/>
                </a:solidFill>
                <a:latin typeface="Calibri Light" panose="020F0302020204030204" pitchFamily="34" charset="0"/>
                <a:cs typeface="Calibri Light" panose="020F0302020204030204" pitchFamily="34" charset="0"/>
              </a:rPr>
              <a:t>… we </a:t>
            </a:r>
            <a:r>
              <a:rPr lang="en-US" sz="1800" b="0" i="0" u="none" strike="noStrike" baseline="0" dirty="0">
                <a:solidFill>
                  <a:srgbClr val="009999"/>
                </a:solidFill>
                <a:latin typeface="Calibri Light" panose="020F0302020204030204" pitchFamily="34" charset="0"/>
                <a:cs typeface="Calibri Light" panose="020F0302020204030204" pitchFamily="34" charset="0"/>
              </a:rPr>
              <a:t>often work at the interface between disciplines, exploiting advances in one scientific area to impact others.”</a:t>
            </a:r>
          </a:p>
        </p:txBody>
      </p:sp>
      <p:sp>
        <p:nvSpPr>
          <p:cNvPr id="8" name="Title 1">
            <a:extLst>
              <a:ext uri="{FF2B5EF4-FFF2-40B4-BE49-F238E27FC236}">
                <a16:creationId xmlns:a16="http://schemas.microsoft.com/office/drawing/2014/main" id="{2F562229-8D73-47F0-9196-AF8C4A17153E}"/>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n-US" dirty="0" err="1">
                <a:latin typeface="Calibri Light" panose="020F0302020204030204" pitchFamily="34" charset="0"/>
                <a:cs typeface="Calibri Light" panose="020F0302020204030204" pitchFamily="34" charset="0"/>
              </a:rPr>
              <a:t>XMaS</a:t>
            </a:r>
            <a:endParaRPr lang="en-US" i="1" dirty="0"/>
          </a:p>
        </p:txBody>
      </p:sp>
    </p:spTree>
    <p:extLst>
      <p:ext uri="{BB962C8B-B14F-4D97-AF65-F5344CB8AC3E}">
        <p14:creationId xmlns:p14="http://schemas.microsoft.com/office/powerpoint/2010/main" val="18386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2" name="Rectangle 2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669091F-60E6-45A9-B165-0ADE97A3774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904316" y="-1"/>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A person wearing a green shirt&#10;&#10;Description automatically generated with medium confidence">
            <a:extLst>
              <a:ext uri="{FF2B5EF4-FFF2-40B4-BE49-F238E27FC236}">
                <a16:creationId xmlns:a16="http://schemas.microsoft.com/office/drawing/2014/main" id="{F6CF922A-7BEB-4544-B2E9-25C632BB96B0}"/>
              </a:ext>
            </a:extLst>
          </p:cNvPr>
          <p:cNvPicPr>
            <a:picLocks noChangeAspect="1"/>
          </p:cNvPicPr>
          <p:nvPr/>
        </p:nvPicPr>
        <p:blipFill rotWithShape="1">
          <a:blip r:embed="rId4">
            <a:extLst>
              <a:ext uri="{28A0092B-C50C-407E-A947-70E740481C1C}">
                <a14:useLocalDpi xmlns:a14="http://schemas.microsoft.com/office/drawing/2010/main"/>
              </a:ext>
            </a:extLst>
          </a:blip>
          <a:srcRect r="-2"/>
          <a:stretch/>
        </p:blipFill>
        <p:spPr>
          <a:xfrm>
            <a:off x="4726728" y="3802958"/>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9" name="Content Placeholder 2">
            <a:extLst>
              <a:ext uri="{FF2B5EF4-FFF2-40B4-BE49-F238E27FC236}">
                <a16:creationId xmlns:a16="http://schemas.microsoft.com/office/drawing/2014/main" id="{B670FFC8-7F6B-4E1E-A335-2DAB0E3863C5}"/>
              </a:ext>
            </a:extLst>
          </p:cNvPr>
          <p:cNvSpPr txBox="1">
            <a:spLocks/>
          </p:cNvSpPr>
          <p:nvPr/>
        </p:nvSpPr>
        <p:spPr>
          <a:xfrm>
            <a:off x="353291" y="1750553"/>
            <a:ext cx="4363280" cy="4596981"/>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800" b="0" i="0" u="none" strike="noStrike" baseline="0" dirty="0">
                <a:latin typeface="Calibri Light" panose="020F0302020204030204" pitchFamily="34" charset="0"/>
                <a:cs typeface="Calibri Light" panose="020F0302020204030204" pitchFamily="34" charset="0"/>
              </a:rPr>
              <a:t>XMaS is directed by </a:t>
            </a:r>
            <a:r>
              <a:rPr lang="en-GB" sz="1800" b="0" i="0" u="none" strike="noStrike" baseline="0" dirty="0">
                <a:solidFill>
                  <a:srgbClr val="0070C0"/>
                </a:solidFill>
                <a:latin typeface="Calibri Light" panose="020F0302020204030204" pitchFamily="34" charset="0"/>
                <a:cs typeface="Calibri Light" panose="020F0302020204030204" pitchFamily="34" charset="0"/>
              </a:rPr>
              <a:t>Professor Tom Hase</a:t>
            </a:r>
            <a:r>
              <a:rPr lang="en-GB" sz="1800" b="0" i="0" u="none" strike="noStrike" baseline="0" dirty="0">
                <a:latin typeface="Calibri Light" panose="020F0302020204030204" pitchFamily="34" charset="0"/>
                <a:cs typeface="Calibri Light" panose="020F0302020204030204" pitchFamily="34" charset="0"/>
              </a:rPr>
              <a:t>, at the University of Warwick, and </a:t>
            </a:r>
            <a:r>
              <a:rPr lang="en-GB" sz="1800" b="0" i="0" u="none" strike="noStrike" baseline="0" dirty="0">
                <a:solidFill>
                  <a:srgbClr val="0070C0"/>
                </a:solidFill>
                <a:latin typeface="Calibri Light" panose="020F0302020204030204" pitchFamily="34" charset="0"/>
                <a:cs typeface="Calibri Light" panose="020F0302020204030204" pitchFamily="34" charset="0"/>
              </a:rPr>
              <a:t>Professor Chris Lucas</a:t>
            </a:r>
            <a:r>
              <a:rPr lang="en-GB" sz="1800" b="0" i="0" u="none" strike="noStrike" baseline="0" dirty="0">
                <a:latin typeface="Calibri Light" panose="020F0302020204030204" pitchFamily="34" charset="0"/>
                <a:cs typeface="Calibri Light" panose="020F0302020204030204" pitchFamily="34" charset="0"/>
              </a:rPr>
              <a:t>, at the University of Liverpool, in the UK. </a:t>
            </a:r>
          </a:p>
          <a:p>
            <a:pPr marL="0" indent="0">
              <a:spcBef>
                <a:spcPts val="0"/>
              </a:spcBef>
              <a:buNone/>
            </a:pPr>
            <a:endParaRPr lang="en-GB" sz="1800" dirty="0">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latin typeface="Calibri Light" panose="020F0302020204030204" pitchFamily="34" charset="0"/>
                <a:cs typeface="Calibri Light" panose="020F0302020204030204" pitchFamily="34" charset="0"/>
              </a:rPr>
              <a:t>On the ground in Grenoble, the XMaS beamline is run by a multinational team of four scientists who support and help users to tackle a wide range of scientific challenges.</a:t>
            </a:r>
          </a:p>
          <a:p>
            <a:pPr marL="0" indent="0">
              <a:spcBef>
                <a:spcPts val="0"/>
              </a:spcBef>
              <a:buNone/>
            </a:pPr>
            <a:endParaRPr lang="en-GB"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GB" sz="1800" b="0" i="0" u="none" strike="noStrike" baseline="0" dirty="0">
                <a:solidFill>
                  <a:srgbClr val="0070C0"/>
                </a:solidFill>
                <a:latin typeface="Calibri Light" panose="020F0302020204030204" pitchFamily="34" charset="0"/>
                <a:cs typeface="Calibri Light" panose="020F0302020204030204" pitchFamily="34" charset="0"/>
              </a:rPr>
              <a:t>Dr Didier Wermeille</a:t>
            </a:r>
            <a:r>
              <a:rPr lang="en-GB" sz="1800" dirty="0">
                <a:solidFill>
                  <a:srgbClr val="0070C0"/>
                </a:solidFill>
                <a:latin typeface="Calibri Light" panose="020F0302020204030204" pitchFamily="34" charset="0"/>
                <a:cs typeface="Calibri Light" panose="020F0302020204030204" pitchFamily="34" charset="0"/>
              </a:rPr>
              <a:t> </a:t>
            </a:r>
            <a:r>
              <a:rPr lang="en-GB" sz="1800" b="0" i="0" u="none" strike="noStrike" baseline="0" dirty="0">
                <a:latin typeface="Calibri Light" panose="020F0302020204030204" pitchFamily="34" charset="0"/>
                <a:cs typeface="Calibri Light" panose="020F0302020204030204" pitchFamily="34" charset="0"/>
              </a:rPr>
              <a:t>is known as the ‘</a:t>
            </a:r>
            <a:r>
              <a:rPr lang="en-GB" sz="1800" b="0" i="0" u="none" strike="noStrike" baseline="0" dirty="0">
                <a:solidFill>
                  <a:srgbClr val="0070C0"/>
                </a:solidFill>
                <a:latin typeface="Calibri Light" panose="020F0302020204030204" pitchFamily="34" charset="0"/>
                <a:cs typeface="Calibri Light" panose="020F0302020204030204" pitchFamily="34" charset="0"/>
              </a:rPr>
              <a:t>Beamline Responsible</a:t>
            </a:r>
            <a:r>
              <a:rPr lang="en-GB" sz="1800" b="0" i="0" u="none" strike="noStrike" baseline="0" dirty="0">
                <a:latin typeface="Calibri Light" panose="020F0302020204030204" pitchFamily="34" charset="0"/>
                <a:cs typeface="Calibri Light" panose="020F0302020204030204" pitchFamily="34" charset="0"/>
              </a:rPr>
              <a:t>’. </a:t>
            </a:r>
            <a:r>
              <a:rPr lang="en-GB" sz="1800" b="0" i="0" u="none" strike="noStrike" baseline="0" dirty="0">
                <a:solidFill>
                  <a:srgbClr val="009999"/>
                </a:solidFill>
                <a:latin typeface="Calibri Light" panose="020F0302020204030204" pitchFamily="34" charset="0"/>
                <a:cs typeface="Calibri Light" panose="020F0302020204030204" pitchFamily="34" charset="0"/>
              </a:rPr>
              <a:t>“I facilitate the XMaS experiments, supervise technical upgrades to the beamline, organise the team, liaise with the ESRF’s wider facility, and take care of health and safety.” </a:t>
            </a:r>
          </a:p>
        </p:txBody>
      </p:sp>
      <p:sp>
        <p:nvSpPr>
          <p:cNvPr id="11" name="Title 1">
            <a:extLst>
              <a:ext uri="{FF2B5EF4-FFF2-40B4-BE49-F238E27FC236}">
                <a16:creationId xmlns:a16="http://schemas.microsoft.com/office/drawing/2014/main" id="{71D3C2FA-D54D-4EA4-8F3E-A1644D8CAE84}"/>
              </a:ext>
            </a:extLst>
          </p:cNvPr>
          <p:cNvSpPr txBox="1">
            <a:spLocks/>
          </p:cNvSpPr>
          <p:nvPr/>
        </p:nvSpPr>
        <p:spPr>
          <a:xfrm>
            <a:off x="353291" y="365125"/>
            <a:ext cx="4363280" cy="1223977"/>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MEET SOME OF THE </a:t>
            </a:r>
            <a:r>
              <a:rPr lang="en-US" dirty="0" err="1">
                <a:latin typeface="Calibri Light" panose="020F0302020204030204" pitchFamily="34" charset="0"/>
                <a:cs typeface="Calibri Light" panose="020F0302020204030204" pitchFamily="34" charset="0"/>
              </a:rPr>
              <a:t>XMaS</a:t>
            </a:r>
            <a:r>
              <a:rPr lang="en-US" dirty="0">
                <a:latin typeface="Calibri Light" panose="020F0302020204030204" pitchFamily="34" charset="0"/>
                <a:cs typeface="Calibri Light" panose="020F0302020204030204" pitchFamily="34" charset="0"/>
              </a:rPr>
              <a:t> TEAM</a:t>
            </a:r>
            <a:endParaRPr lang="en-US" i="1" dirty="0"/>
          </a:p>
        </p:txBody>
      </p:sp>
      <p:sp>
        <p:nvSpPr>
          <p:cNvPr id="2" name="TextBox 1">
            <a:extLst>
              <a:ext uri="{FF2B5EF4-FFF2-40B4-BE49-F238E27FC236}">
                <a16:creationId xmlns:a16="http://schemas.microsoft.com/office/drawing/2014/main" id="{172CA624-11F6-4057-9374-A1CD1B325CA8}"/>
              </a:ext>
            </a:extLst>
          </p:cNvPr>
          <p:cNvSpPr txBox="1"/>
          <p:nvPr/>
        </p:nvSpPr>
        <p:spPr>
          <a:xfrm>
            <a:off x="10200442" y="3325039"/>
            <a:ext cx="1988509" cy="369332"/>
          </a:xfrm>
          <a:prstGeom prst="rect">
            <a:avLst/>
          </a:prstGeom>
          <a:solidFill>
            <a:schemeClr val="bg1">
              <a:lumMod val="95000"/>
            </a:schemeClr>
          </a:solidFill>
        </p:spPr>
        <p:txBody>
          <a:bodyPr wrap="square" rtlCol="0">
            <a:spAutoFit/>
          </a:bodyPr>
          <a:lstStyle/>
          <a:p>
            <a:pPr algn="r"/>
            <a:r>
              <a:rPr lang="en-GB" dirty="0">
                <a:latin typeface="Calibri Light" panose="020F0302020204030204" pitchFamily="34" charset="0"/>
                <a:cs typeface="Calibri Light" panose="020F0302020204030204" pitchFamily="34" charset="0"/>
              </a:rPr>
              <a:t>Professor Tom </a:t>
            </a:r>
            <a:r>
              <a:rPr lang="en-GB" dirty="0" err="1">
                <a:latin typeface="Calibri Light" panose="020F0302020204030204" pitchFamily="34" charset="0"/>
                <a:cs typeface="Calibri Light" panose="020F0302020204030204" pitchFamily="34" charset="0"/>
              </a:rPr>
              <a:t>Hase</a:t>
            </a:r>
            <a:endParaRPr lang="en-GB" dirty="0">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3381BE32-3EC5-4096-964E-FF15A357D522}"/>
              </a:ext>
            </a:extLst>
          </p:cNvPr>
          <p:cNvSpPr txBox="1"/>
          <p:nvPr/>
        </p:nvSpPr>
        <p:spPr>
          <a:xfrm>
            <a:off x="10139689" y="6488668"/>
            <a:ext cx="2049263" cy="369332"/>
          </a:xfrm>
          <a:prstGeom prst="rect">
            <a:avLst/>
          </a:prstGeom>
          <a:solidFill>
            <a:schemeClr val="bg1">
              <a:lumMod val="95000"/>
            </a:schemeClr>
          </a:solidFill>
        </p:spPr>
        <p:txBody>
          <a:bodyPr wrap="square" rtlCol="0">
            <a:spAutoFit/>
          </a:bodyPr>
          <a:lstStyle/>
          <a:p>
            <a:pPr algn="r"/>
            <a:r>
              <a:rPr lang="en-US" sz="1800" b="0" i="0" u="none" strike="noStrike" baseline="0" dirty="0">
                <a:latin typeface="Calibri Light" panose="020F0302020204030204" pitchFamily="34" charset="0"/>
                <a:cs typeface="Calibri Light" panose="020F0302020204030204" pitchFamily="34" charset="0"/>
              </a:rPr>
              <a:t>Dr Didier </a:t>
            </a:r>
            <a:r>
              <a:rPr lang="en-US" sz="1800" b="0" i="0" u="none" strike="noStrike" baseline="0" dirty="0" err="1">
                <a:latin typeface="Calibri Light" panose="020F0302020204030204" pitchFamily="34" charset="0"/>
                <a:cs typeface="Calibri Light" panose="020F0302020204030204" pitchFamily="34" charset="0"/>
              </a:rPr>
              <a:t>Wermeille</a:t>
            </a:r>
            <a:endParaRPr lang="en-GB"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1362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9" name="Rectangle 2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8C7CD38-AB72-4816-B3F8-B108916D1BC5}"/>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7" name="Content Placeholder 2">
            <a:extLst>
              <a:ext uri="{FF2B5EF4-FFF2-40B4-BE49-F238E27FC236}">
                <a16:creationId xmlns:a16="http://schemas.microsoft.com/office/drawing/2014/main" id="{30006BB1-D479-4E8C-B8A2-A2928744BB3D}"/>
              </a:ext>
            </a:extLst>
          </p:cNvPr>
          <p:cNvSpPr txBox="1">
            <a:spLocks/>
          </p:cNvSpPr>
          <p:nvPr/>
        </p:nvSpPr>
        <p:spPr>
          <a:xfrm>
            <a:off x="360399" y="1653599"/>
            <a:ext cx="4366329" cy="4865009"/>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latin typeface="Calibri Light" panose="020F0302020204030204" pitchFamily="34" charset="0"/>
                <a:cs typeface="Calibri Light" panose="020F0302020204030204" pitchFamily="34" charset="0"/>
              </a:rPr>
              <a:t>Many </a:t>
            </a:r>
            <a:r>
              <a:rPr lang="en-US" sz="1800" dirty="0" err="1">
                <a:latin typeface="Calibri Light" panose="020F0302020204030204" pitchFamily="34" charset="0"/>
                <a:cs typeface="Calibri Light" panose="020F0302020204030204" pitchFamily="34" charset="0"/>
              </a:rPr>
              <a:t>XMaS</a:t>
            </a:r>
            <a:r>
              <a:rPr lang="en-US" sz="1800" dirty="0">
                <a:latin typeface="Calibri Light" panose="020F0302020204030204" pitchFamily="34" charset="0"/>
                <a:cs typeface="Calibri Light" panose="020F0302020204030204" pitchFamily="34" charset="0"/>
              </a:rPr>
              <a:t> </a:t>
            </a:r>
            <a:r>
              <a:rPr lang="en-US" sz="1800" b="0" i="0" u="none" strike="noStrike" baseline="0" dirty="0">
                <a:latin typeface="Calibri Light" panose="020F0302020204030204" pitchFamily="34" charset="0"/>
                <a:cs typeface="Calibri Light" panose="020F0302020204030204" pitchFamily="34" charset="0"/>
              </a:rPr>
              <a:t>researchers are using the X-rays produced by the synchrotron to try to understand the </a:t>
            </a:r>
            <a:r>
              <a:rPr lang="en-US" sz="1800" b="0" i="0" u="none" strike="noStrike" baseline="0" dirty="0">
                <a:solidFill>
                  <a:srgbClr val="0070C0"/>
                </a:solidFill>
                <a:latin typeface="Calibri Light" panose="020F0302020204030204" pitchFamily="34" charset="0"/>
                <a:cs typeface="Calibri Light" panose="020F0302020204030204" pitchFamily="34" charset="0"/>
              </a:rPr>
              <a:t>correlation</a:t>
            </a:r>
            <a:r>
              <a:rPr lang="en-US" sz="1800" b="0" i="0" u="none" strike="noStrike" baseline="0" dirty="0">
                <a:latin typeface="Calibri Light" panose="020F0302020204030204" pitchFamily="34" charset="0"/>
                <a:cs typeface="Calibri Light" panose="020F0302020204030204" pitchFamily="34" charset="0"/>
              </a:rPr>
              <a:t> between a </a:t>
            </a:r>
            <a:r>
              <a:rPr lang="en-US" sz="1800" b="0" i="0" u="none" strike="noStrike" baseline="0" dirty="0">
                <a:solidFill>
                  <a:srgbClr val="0070C0"/>
                </a:solidFill>
                <a:latin typeface="Calibri Light" panose="020F0302020204030204" pitchFamily="34" charset="0"/>
                <a:cs typeface="Calibri Light" panose="020F0302020204030204" pitchFamily="34" charset="0"/>
              </a:rPr>
              <a:t>material’s useful properties </a:t>
            </a:r>
            <a:r>
              <a:rPr lang="en-US" sz="1800" b="0" i="0" u="none" strike="noStrike" baseline="0" dirty="0">
                <a:latin typeface="Calibri Light" panose="020F0302020204030204" pitchFamily="34" charset="0"/>
                <a:cs typeface="Calibri Light" panose="020F0302020204030204" pitchFamily="34" charset="0"/>
              </a:rPr>
              <a:t>and its </a:t>
            </a:r>
            <a:r>
              <a:rPr lang="en-US" sz="1800" b="0" i="0" u="none" strike="noStrike" baseline="0" dirty="0">
                <a:solidFill>
                  <a:srgbClr val="0070C0"/>
                </a:solidFill>
                <a:latin typeface="Calibri Light" panose="020F0302020204030204" pitchFamily="34" charset="0"/>
                <a:cs typeface="Calibri Light" panose="020F0302020204030204" pitchFamily="34" charset="0"/>
              </a:rPr>
              <a:t>structure</a:t>
            </a:r>
            <a:r>
              <a:rPr lang="en-US" sz="1800" b="0" i="0" u="none" strike="noStrike" baseline="0" dirty="0">
                <a:latin typeface="Calibri Light" panose="020F0302020204030204" pitchFamily="34" charset="0"/>
                <a:cs typeface="Calibri Light" panose="020F0302020204030204" pitchFamily="34" charset="0"/>
              </a:rPr>
              <a:t>. </a:t>
            </a:r>
            <a:r>
              <a:rPr lang="en-US" sz="1800" b="0" i="0" u="none" strike="noStrike" baseline="0" dirty="0">
                <a:solidFill>
                  <a:srgbClr val="009999"/>
                </a:solidFill>
                <a:latin typeface="Calibri Light" panose="020F0302020204030204" pitchFamily="34" charset="0"/>
                <a:cs typeface="Calibri Light" panose="020F0302020204030204" pitchFamily="34" charset="0"/>
              </a:rPr>
              <a:t>“This information can help us make better and more efficient devices and materials,” </a:t>
            </a:r>
            <a:r>
              <a:rPr lang="en-US" sz="1800" b="0" i="0" u="none" strike="noStrike" baseline="0" dirty="0">
                <a:latin typeface="Calibri Light" panose="020F0302020204030204" pitchFamily="34" charset="0"/>
                <a:cs typeface="Calibri Light" panose="020F0302020204030204" pitchFamily="34" charset="0"/>
              </a:rPr>
              <a:t>says Tom.</a:t>
            </a:r>
          </a:p>
          <a:p>
            <a:pPr marL="0" indent="0">
              <a:spcBef>
                <a:spcPts val="0"/>
              </a:spcBef>
              <a:buNone/>
            </a:pPr>
            <a:endParaRPr lang="en-US" sz="1800" b="0" i="0" u="none" strike="noStrike" baseline="0" dirty="0">
              <a:latin typeface="Calibri Light" panose="020F0302020204030204" pitchFamily="34" charset="0"/>
              <a:cs typeface="Calibri Light" panose="020F0302020204030204" pitchFamily="34" charset="0"/>
            </a:endParaRPr>
          </a:p>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Research currently undertaken at </a:t>
            </a:r>
            <a:r>
              <a:rPr lang="en-US" sz="1800" b="0" i="0" u="none" strike="noStrike" baseline="0" dirty="0" err="1">
                <a:latin typeface="Calibri Light" panose="020F0302020204030204" pitchFamily="34" charset="0"/>
                <a:cs typeface="Calibri Light" panose="020F0302020204030204" pitchFamily="34" charset="0"/>
              </a:rPr>
              <a:t>XMaS</a:t>
            </a:r>
            <a:r>
              <a:rPr lang="en-US" sz="1800" b="0" i="0" u="none" strike="noStrike" baseline="0" dirty="0">
                <a:latin typeface="Calibri Light" panose="020F0302020204030204" pitchFamily="34" charset="0"/>
                <a:cs typeface="Calibri Light" panose="020F0302020204030204" pitchFamily="34" charset="0"/>
              </a:rPr>
              <a:t> includes </a:t>
            </a:r>
            <a:r>
              <a:rPr lang="en-US" sz="1800" b="0" i="0" u="none" strike="noStrike" baseline="0" dirty="0">
                <a:solidFill>
                  <a:srgbClr val="0070C0"/>
                </a:solidFill>
                <a:latin typeface="Calibri Light" panose="020F0302020204030204" pitchFamily="34" charset="0"/>
                <a:cs typeface="Calibri Light" panose="020F0302020204030204" pitchFamily="34" charset="0"/>
              </a:rPr>
              <a:t>energy-related issues</a:t>
            </a:r>
            <a:r>
              <a:rPr lang="en-US" sz="1800" b="0" i="0" u="none" strike="noStrike" baseline="0" dirty="0">
                <a:latin typeface="Calibri Light" panose="020F0302020204030204" pitchFamily="34" charset="0"/>
                <a:cs typeface="Calibri Light" panose="020F0302020204030204" pitchFamily="34" charset="0"/>
              </a:rPr>
              <a:t>, the findings of which could assist the </a:t>
            </a:r>
            <a:r>
              <a:rPr lang="en-US" sz="1800" b="0" i="0" u="none" strike="noStrike" baseline="0" dirty="0">
                <a:solidFill>
                  <a:srgbClr val="0070C0"/>
                </a:solidFill>
                <a:latin typeface="Calibri Light" panose="020F0302020204030204" pitchFamily="34" charset="0"/>
                <a:cs typeface="Calibri Light" panose="020F0302020204030204" pitchFamily="34" charset="0"/>
              </a:rPr>
              <a:t>transition to clean energy</a:t>
            </a:r>
            <a:r>
              <a:rPr lang="en-US" sz="1800" b="0" i="0" u="none" strike="noStrike" baseline="0" dirty="0">
                <a:latin typeface="Calibri Light" panose="020F0302020204030204" pitchFamily="34" charset="0"/>
                <a:cs typeface="Calibri Light" panose="020F0302020204030204" pitchFamily="34" charset="0"/>
              </a:rPr>
              <a:t>. </a:t>
            </a:r>
            <a:r>
              <a:rPr lang="en-US" sz="1800" b="0" i="0" u="none" strike="noStrike" baseline="0" dirty="0">
                <a:solidFill>
                  <a:srgbClr val="009999"/>
                </a:solidFill>
                <a:latin typeface="Calibri Light" panose="020F0302020204030204" pitchFamily="34" charset="0"/>
                <a:cs typeface="Calibri Light" panose="020F0302020204030204" pitchFamily="34" charset="0"/>
              </a:rPr>
              <a:t>“There are also studies taking place into unusual magnetic materials, which might one day have some practical use,” </a:t>
            </a:r>
            <a:r>
              <a:rPr lang="en-US" sz="1800" b="0" i="0" u="none" strike="noStrike" baseline="0" dirty="0">
                <a:latin typeface="Calibri Light" panose="020F0302020204030204" pitchFamily="34" charset="0"/>
                <a:cs typeface="Calibri Light" panose="020F0302020204030204" pitchFamily="34" charset="0"/>
              </a:rPr>
              <a:t>says Didier. </a:t>
            </a:r>
            <a:r>
              <a:rPr lang="en-US" sz="1800" b="0" i="0" u="none" strike="noStrike" baseline="0" dirty="0">
                <a:solidFill>
                  <a:srgbClr val="009999"/>
                </a:solidFill>
                <a:latin typeface="Calibri Light" panose="020F0302020204030204" pitchFamily="34" charset="0"/>
                <a:cs typeface="Calibri Light" panose="020F0302020204030204" pitchFamily="34" charset="0"/>
              </a:rPr>
              <a:t>“And there is research into substances with zero electrical resistance which could have great commercial applications.”</a:t>
            </a:r>
          </a:p>
          <a:p>
            <a:pPr marL="0" indent="0">
              <a:spcBef>
                <a:spcPts val="0"/>
              </a:spcBef>
              <a:buNone/>
            </a:pPr>
            <a:r>
              <a:rPr lang="en-US" sz="1800" b="0" i="0" u="none" strike="noStrike" baseline="0" dirty="0">
                <a:latin typeface="Calibri Light" panose="020F0302020204030204" pitchFamily="34" charset="0"/>
                <a:cs typeface="Calibri Light" panose="020F0302020204030204" pitchFamily="34" charset="0"/>
              </a:rPr>
              <a:t> </a:t>
            </a:r>
            <a:endParaRPr lang="en-US" sz="1800" dirty="0">
              <a:latin typeface="Calibri Light" panose="020F0302020204030204" pitchFamily="34" charset="0"/>
              <a:cs typeface="Calibri Light" panose="020F0302020204030204" pitchFamily="34" charset="0"/>
            </a:endParaRPr>
          </a:p>
        </p:txBody>
      </p:sp>
      <p:sp>
        <p:nvSpPr>
          <p:cNvPr id="8" name="Title 1">
            <a:extLst>
              <a:ext uri="{FF2B5EF4-FFF2-40B4-BE49-F238E27FC236}">
                <a16:creationId xmlns:a16="http://schemas.microsoft.com/office/drawing/2014/main" id="{6B5BC815-EDA5-4BA4-9BE1-E3514D5F0D69}"/>
              </a:ext>
            </a:extLst>
          </p:cNvPr>
          <p:cNvSpPr txBox="1">
            <a:spLocks/>
          </p:cNvSpPr>
          <p:nvPr/>
        </p:nvSpPr>
        <p:spPr>
          <a:xfrm>
            <a:off x="353291" y="365125"/>
            <a:ext cx="4366328" cy="1099691"/>
          </a:xfrm>
          <a:prstGeom prst="rect">
            <a:avLst/>
          </a:prstGeom>
          <a:solidFill>
            <a:schemeClr val="bg1">
              <a:lumMod val="95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THE POWER OF X-RAYS</a:t>
            </a:r>
            <a:endParaRPr lang="en-US" i="1" dirty="0"/>
          </a:p>
        </p:txBody>
      </p:sp>
    </p:spTree>
    <p:extLst>
      <p:ext uri="{BB962C8B-B14F-4D97-AF65-F5344CB8AC3E}">
        <p14:creationId xmlns:p14="http://schemas.microsoft.com/office/powerpoint/2010/main" val="13607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A2A0A-4853-41B8-AFBA-6818E497D61D}"/>
              </a:ext>
            </a:extLst>
          </p:cNvPr>
          <p:cNvSpPr>
            <a:spLocks noGrp="1"/>
          </p:cNvSpPr>
          <p:nvPr>
            <p:ph type="title"/>
          </p:nvPr>
        </p:nvSpPr>
        <p:spPr/>
        <p:txBody>
          <a:bodyPr>
            <a:normAutofit/>
          </a:bodyPr>
          <a:lstStyle/>
          <a:p>
            <a:r>
              <a:rPr lang="en-GB" sz="4800" dirty="0">
                <a:latin typeface="Calibri Light" panose="020F0302020204030204" pitchFamily="34" charset="0"/>
                <a:cs typeface="Calibri Light" panose="020F0302020204030204" pitchFamily="34" charset="0"/>
              </a:rPr>
              <a:t>TALKING POINTS</a:t>
            </a:r>
          </a:p>
        </p:txBody>
      </p:sp>
      <p:pic>
        <p:nvPicPr>
          <p:cNvPr id="5" name="Content Placeholder 4" descr="A picture containing engine, worktable, miller, dining table&#10;&#10;Description automatically generated">
            <a:extLst>
              <a:ext uri="{FF2B5EF4-FFF2-40B4-BE49-F238E27FC236}">
                <a16:creationId xmlns:a16="http://schemas.microsoft.com/office/drawing/2014/main" id="{53595CFA-6B59-4498-ABAE-CDE472508CF5}"/>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0" y="4177596"/>
            <a:ext cx="12192000" cy="2680403"/>
          </a:xfrm>
        </p:spPr>
      </p:pic>
      <p:sp>
        <p:nvSpPr>
          <p:cNvPr id="6" name="TextBox 5">
            <a:extLst>
              <a:ext uri="{FF2B5EF4-FFF2-40B4-BE49-F238E27FC236}">
                <a16:creationId xmlns:a16="http://schemas.microsoft.com/office/drawing/2014/main" id="{A9842E9B-1080-4009-8E04-583BB75769E0}"/>
              </a:ext>
            </a:extLst>
          </p:cNvPr>
          <p:cNvSpPr txBox="1"/>
          <p:nvPr/>
        </p:nvSpPr>
        <p:spPr>
          <a:xfrm>
            <a:off x="742765" y="1590190"/>
            <a:ext cx="10706470" cy="2416046"/>
          </a:xfrm>
          <a:prstGeom prst="rect">
            <a:avLst/>
          </a:prstGeom>
          <a:solidFill>
            <a:schemeClr val="bg1">
              <a:lumMod val="95000"/>
            </a:schemeClr>
          </a:solidFill>
        </p:spPr>
        <p:txBody>
          <a:bodyPr wrap="square" rtlCol="0">
            <a:spAutoFit/>
          </a:bodyPr>
          <a:lstStyle/>
          <a:p>
            <a:pPr marL="342900" indent="-342900">
              <a:spcBef>
                <a:spcPts val="600"/>
              </a:spcBef>
              <a:buFont typeface="+mj-lt"/>
              <a:buAutoNum type="arabicPeriod"/>
            </a:pPr>
            <a:r>
              <a:rPr lang="en-GB" dirty="0">
                <a:solidFill>
                  <a:srgbClr val="00B050"/>
                </a:solidFill>
                <a:latin typeface="Calibri Light" panose="020F0302020204030204" pitchFamily="34" charset="0"/>
                <a:cs typeface="Calibri Light" panose="020F0302020204030204" pitchFamily="34" charset="0"/>
              </a:rPr>
              <a:t>Where is the European Synchrotron Radiation Facility (ESRF) located?</a:t>
            </a:r>
          </a:p>
          <a:p>
            <a:pPr marL="342900" indent="-342900">
              <a:spcBef>
                <a:spcPts val="600"/>
              </a:spcBef>
              <a:buFont typeface="+mj-lt"/>
              <a:buAutoNum type="arabicPeriod"/>
            </a:pPr>
            <a:r>
              <a:rPr lang="en-GB" dirty="0">
                <a:solidFill>
                  <a:srgbClr val="00B0F0"/>
                </a:solidFill>
                <a:latin typeface="Calibri Light" panose="020F0302020204030204" pitchFamily="34" charset="0"/>
                <a:cs typeface="Calibri Light" panose="020F0302020204030204" pitchFamily="34" charset="0"/>
              </a:rPr>
              <a:t>What are the three definitions of a beamline?</a:t>
            </a:r>
          </a:p>
          <a:p>
            <a:pPr marL="342900" indent="-342900">
              <a:spcBef>
                <a:spcPts val="600"/>
              </a:spcBef>
              <a:buFont typeface="+mj-lt"/>
              <a:buAutoNum type="arabicPeriod"/>
            </a:pPr>
            <a:r>
              <a:rPr lang="en-GB" dirty="0">
                <a:solidFill>
                  <a:srgbClr val="0070C0"/>
                </a:solidFill>
                <a:latin typeface="Calibri Light" panose="020F0302020204030204" pitchFamily="34" charset="0"/>
                <a:cs typeface="Calibri Light" panose="020F0302020204030204" pitchFamily="34" charset="0"/>
              </a:rPr>
              <a:t>How does the ESRF generate high-powered X-rays?</a:t>
            </a:r>
          </a:p>
          <a:p>
            <a:pPr marL="342900" indent="-342900">
              <a:spcBef>
                <a:spcPts val="600"/>
              </a:spcBef>
              <a:buFont typeface="+mj-lt"/>
              <a:buAutoNum type="arabicPeriod"/>
            </a:pPr>
            <a:r>
              <a:rPr lang="en-GB" dirty="0">
                <a:solidFill>
                  <a:srgbClr val="002060"/>
                </a:solidFill>
                <a:latin typeface="Calibri Light" panose="020F0302020204030204" pitchFamily="34" charset="0"/>
                <a:cs typeface="Calibri Light" panose="020F0302020204030204" pitchFamily="34" charset="0"/>
              </a:rPr>
              <a:t>In what ways do you think a material’s microscopic structure can affect its properties and behaviour? Why is this information important?</a:t>
            </a:r>
          </a:p>
          <a:p>
            <a:pPr marL="342900" indent="-342900">
              <a:spcBef>
                <a:spcPts val="600"/>
              </a:spcBef>
              <a:buFont typeface="+mj-lt"/>
              <a:buAutoNum type="arabicPeriod"/>
            </a:pPr>
            <a:r>
              <a:rPr lang="en-US" sz="1800" b="0" i="0" u="none" strike="noStrike" baseline="0" dirty="0">
                <a:solidFill>
                  <a:srgbClr val="7030A0"/>
                </a:solidFill>
                <a:latin typeface="Calibri Light" panose="020F0302020204030204" pitchFamily="34" charset="0"/>
                <a:cs typeface="Calibri Light" panose="020F0302020204030204" pitchFamily="34" charset="0"/>
              </a:rPr>
              <a:t>Much research conducted at </a:t>
            </a:r>
            <a:r>
              <a:rPr lang="en-US" sz="1800" b="0" i="0" u="none" strike="noStrike" baseline="0" dirty="0" err="1">
                <a:solidFill>
                  <a:srgbClr val="7030A0"/>
                </a:solidFill>
                <a:latin typeface="Calibri Light" panose="020F0302020204030204" pitchFamily="34" charset="0"/>
                <a:cs typeface="Calibri Light" panose="020F0302020204030204" pitchFamily="34" charset="0"/>
              </a:rPr>
              <a:t>XMaS</a:t>
            </a:r>
            <a:r>
              <a:rPr lang="en-US" sz="1800" b="0" i="0" u="none" strike="noStrike" baseline="0" dirty="0">
                <a:solidFill>
                  <a:srgbClr val="7030A0"/>
                </a:solidFill>
                <a:latin typeface="Calibri Light" panose="020F0302020204030204" pitchFamily="34" charset="0"/>
                <a:cs typeface="Calibri Light" panose="020F0302020204030204" pitchFamily="34" charset="0"/>
              </a:rPr>
              <a:t> ‘</a:t>
            </a:r>
            <a:r>
              <a:rPr lang="en-US" sz="1800" b="0" i="1" u="none" strike="noStrike" baseline="0" dirty="0">
                <a:solidFill>
                  <a:srgbClr val="7030A0"/>
                </a:solidFill>
                <a:latin typeface="Calibri Light" panose="020F0302020204030204" pitchFamily="34" charset="0"/>
                <a:cs typeface="Calibri Light" panose="020F0302020204030204" pitchFamily="34" charset="0"/>
              </a:rPr>
              <a:t>might</a:t>
            </a:r>
            <a:r>
              <a:rPr lang="en-US" sz="1800" b="0" i="0" u="none" strike="noStrike" baseline="0" dirty="0">
                <a:solidFill>
                  <a:srgbClr val="7030A0"/>
                </a:solidFill>
                <a:latin typeface="Calibri Light" panose="020F0302020204030204" pitchFamily="34" charset="0"/>
                <a:cs typeface="Calibri Light" panose="020F0302020204030204" pitchFamily="34" charset="0"/>
              </a:rPr>
              <a:t> one day have some practical use’ and ‘</a:t>
            </a:r>
            <a:r>
              <a:rPr lang="en-US" sz="1800" b="0" i="1" u="none" strike="noStrike" baseline="0" dirty="0">
                <a:solidFill>
                  <a:srgbClr val="7030A0"/>
                </a:solidFill>
                <a:latin typeface="Calibri Light" panose="020F0302020204030204" pitchFamily="34" charset="0"/>
                <a:cs typeface="Calibri Light" panose="020F0302020204030204" pitchFamily="34" charset="0"/>
              </a:rPr>
              <a:t>could</a:t>
            </a:r>
            <a:r>
              <a:rPr lang="en-US" sz="1800" b="0" i="0" u="none" strike="noStrike" baseline="0" dirty="0">
                <a:solidFill>
                  <a:srgbClr val="7030A0"/>
                </a:solidFill>
                <a:latin typeface="Calibri Light" panose="020F0302020204030204" pitchFamily="34" charset="0"/>
                <a:cs typeface="Calibri Light" panose="020F0302020204030204" pitchFamily="34" charset="0"/>
              </a:rPr>
              <a:t> have great commercial applications’. Why is it important to conduct research even when the useful outcomes are uncertain?</a:t>
            </a:r>
            <a:endParaRPr lang="en-GB" dirty="0">
              <a:solidFill>
                <a:srgbClr val="7030A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3631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AnalogousFromDarkSeedLeftStep">
      <a:dk1>
        <a:srgbClr val="000000"/>
      </a:dk1>
      <a:lt1>
        <a:srgbClr val="FFFFFF"/>
      </a:lt1>
      <a:dk2>
        <a:srgbClr val="243C22"/>
      </a:dk2>
      <a:lt2>
        <a:srgbClr val="E8E2E2"/>
      </a:lt2>
      <a:accent1>
        <a:srgbClr val="37B0AC"/>
      </a:accent1>
      <a:accent2>
        <a:srgbClr val="2DB578"/>
      </a:accent2>
      <a:accent3>
        <a:srgbClr val="39B649"/>
      </a:accent3>
      <a:accent4>
        <a:srgbClr val="53B52C"/>
      </a:accent4>
      <a:accent5>
        <a:srgbClr val="8AAE36"/>
      </a:accent5>
      <a:accent6>
        <a:srgbClr val="B2A32C"/>
      </a:accent6>
      <a:hlink>
        <a:srgbClr val="618D2F"/>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300D0-066E-4791-B303-89BF9EA04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DD6693-1A71-4CE6-95DE-866B15D84D88}">
  <ds:schemaRefs>
    <ds:schemaRef ds:uri="http://schemas.openxmlformats.org/package/2006/metadata/core-properties"/>
    <ds:schemaRef ds:uri="09e5eb4c-ad0d-4795-ae2e-baffe4a7a343"/>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www.w3.org/XML/1998/namespace"/>
    <ds:schemaRef ds:uri="4ef8ee0b-e025-4bd4-94a6-4c71df7778d2"/>
  </ds:schemaRefs>
</ds:datastoreItem>
</file>

<file path=customXml/itemProps3.xml><?xml version="1.0" encoding="utf-8"?>
<ds:datastoreItem xmlns:ds="http://schemas.openxmlformats.org/officeDocument/2006/customXml" ds:itemID="{F0F87F35-22FF-4C44-89D1-A35C4E47B5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407</TotalTime>
  <Words>2490</Words>
  <Application>Microsoft Macintosh PowerPoint</Application>
  <PresentationFormat>Widescreen</PresentationFormat>
  <Paragraphs>150</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Century Gothic</vt:lpstr>
      <vt:lpstr>BrushVTI</vt:lpstr>
      <vt:lpstr>The X-Ray Materials Science (XMaS) project</vt:lpstr>
      <vt:lpstr>PowerPoint Presentation</vt:lpstr>
      <vt:lpstr>PowerPoint Presentation</vt:lpstr>
      <vt:lpstr>WHAT IS A SYNCHROTRON?</vt:lpstr>
      <vt:lpstr>PowerPoint Presentation</vt:lpstr>
      <vt:lpstr>PowerPoint Presentation</vt:lpstr>
      <vt:lpstr>PowerPoint Presentation</vt:lpstr>
      <vt:lpstr>PowerPoint Presentation</vt:lpstr>
      <vt:lpstr>TALKING POINTS</vt:lpstr>
      <vt:lpstr>Let’s meet some of the researchers using XMaS…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 POINTS</vt:lpstr>
      <vt:lpstr>PowerPoint Presentation</vt:lpstr>
      <vt:lpstr>PowerPoint Presentation</vt:lpstr>
      <vt:lpstr>PowerPoint Presentation</vt:lpstr>
      <vt:lpstr>PowerPoint Presentation</vt:lpstr>
      <vt:lpstr>TALKING POINTS</vt:lpstr>
      <vt:lpstr>Dig deeper into the XMaS team’s research…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X-Ray Materials Science (XMaS) project</dc:title>
  <dc:creator>Karen Lindsay</dc:creator>
  <cp:lastModifiedBy>Karen Lindsay</cp:lastModifiedBy>
  <cp:revision>2</cp:revision>
  <dcterms:created xsi:type="dcterms:W3CDTF">2022-03-11T15:43:14Z</dcterms:created>
  <dcterms:modified xsi:type="dcterms:W3CDTF">2022-03-28T09:44:12Z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